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99FF"/>
    <a:srgbClr val="99CCFF"/>
    <a:srgbClr val="FF6600"/>
    <a:srgbClr val="009900"/>
    <a:srgbClr val="333399"/>
    <a:srgbClr val="3366FF"/>
    <a:srgbClr val="FF9999"/>
    <a:srgbClr val="66CC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4" d="100"/>
          <a:sy n="64" d="100"/>
        </p:scale>
        <p:origin x="-67" y="-3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A33C09-4B55-4B04-8A02-3E48492BC833}" type="doc">
      <dgm:prSet loTypeId="urn:microsoft.com/office/officeart/2005/8/layout/orgChart1" loCatId="hierarchy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F5F88C6-E9CF-475D-8F51-4A4AC8619E6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1E1E1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Идея</a:t>
          </a:r>
        </a:p>
        <a:p>
          <a:r>
            <a:rPr lang="ru-RU" sz="2400" dirty="0" smtClean="0">
              <a:solidFill>
                <a:srgbClr val="1E1E1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произведения</a:t>
          </a:r>
          <a:endParaRPr lang="ru-RU" sz="3200" dirty="0">
            <a:solidFill>
              <a:srgbClr val="1E1E1E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73622-CE8B-4F39-8C4B-5FE8769927D8}" type="parTrans" cxnId="{6E2790C4-5C03-4252-B8F2-94189C222DEA}">
      <dgm:prSet/>
      <dgm:spPr/>
      <dgm:t>
        <a:bodyPr/>
        <a:lstStyle/>
        <a:p>
          <a:endParaRPr lang="ru-RU"/>
        </a:p>
      </dgm:t>
    </dgm:pt>
    <dgm:pt modelId="{52A2D1D3-0314-42DC-95A7-40FE31CB618B}" type="sibTrans" cxnId="{6E2790C4-5C03-4252-B8F2-94189C222DEA}">
      <dgm:prSet/>
      <dgm:spPr/>
      <dgm:t>
        <a:bodyPr/>
        <a:lstStyle/>
        <a:p>
          <a:endParaRPr lang="ru-RU"/>
        </a:p>
      </dgm:t>
    </dgm:pt>
    <dgm:pt modelId="{DF9DFD75-E978-4A17-8E65-BEC26B710F06}">
      <dgm:prSet phldrT="[Текст]" custT="1"/>
      <dgm:spPr>
        <a:solidFill>
          <a:srgbClr val="CCCCFF"/>
        </a:solidFill>
        <a:ln>
          <a:solidFill>
            <a:srgbClr val="333399"/>
          </a:solidFill>
        </a:ln>
      </dgm:spPr>
      <dgm:t>
        <a:bodyPr/>
        <a:lstStyle/>
        <a:p>
          <a:r>
            <a:rPr lang="ru-RU" sz="2800" b="1" dirty="0" smtClean="0">
              <a:solidFill>
                <a:srgbClr val="1E1E1E"/>
              </a:solidFill>
            </a:rPr>
            <a:t>Имя собственное</a:t>
          </a:r>
        </a:p>
        <a:p>
          <a:r>
            <a:rPr lang="ru-RU" sz="2000" dirty="0" smtClean="0">
              <a:solidFill>
                <a:srgbClr val="1E1E1E"/>
              </a:solidFill>
            </a:rPr>
            <a:t>(</a:t>
          </a:r>
          <a:r>
            <a:rPr lang="ru-RU" sz="2000" dirty="0" err="1" smtClean="0">
              <a:solidFill>
                <a:srgbClr val="1E1E1E"/>
              </a:solidFill>
            </a:rPr>
            <a:t>оним</a:t>
          </a:r>
          <a:r>
            <a:rPr lang="ru-RU" sz="2000" dirty="0" smtClean="0">
              <a:solidFill>
                <a:srgbClr val="1E1E1E"/>
              </a:solidFill>
            </a:rPr>
            <a:t>)</a:t>
          </a:r>
          <a:endParaRPr lang="ru-RU" sz="2000" dirty="0">
            <a:solidFill>
              <a:srgbClr val="1E1E1E"/>
            </a:solidFill>
          </a:endParaRPr>
        </a:p>
      </dgm:t>
    </dgm:pt>
    <dgm:pt modelId="{1EA2F3D4-840D-4CDD-ADA4-A30D4D4E1587}" type="parTrans" cxnId="{98961382-BBB0-4E1C-8228-BE8745E7E481}">
      <dgm:prSet/>
      <dgm:spPr/>
      <dgm:t>
        <a:bodyPr/>
        <a:lstStyle/>
        <a:p>
          <a:endParaRPr lang="ru-RU"/>
        </a:p>
      </dgm:t>
    </dgm:pt>
    <dgm:pt modelId="{3B111F49-D431-4070-9EF6-433381FCD3EF}" type="sibTrans" cxnId="{98961382-BBB0-4E1C-8228-BE8745E7E481}">
      <dgm:prSet/>
      <dgm:spPr/>
      <dgm:t>
        <a:bodyPr/>
        <a:lstStyle/>
        <a:p>
          <a:endParaRPr lang="ru-RU"/>
        </a:p>
      </dgm:t>
    </dgm:pt>
    <dgm:pt modelId="{423A586D-BA96-4E8C-BCE9-CF4D9648C503}">
      <dgm:prSet phldrT="[Текст]" custT="1"/>
      <dgm:spPr/>
      <dgm:t>
        <a:bodyPr/>
        <a:lstStyle/>
        <a:p>
          <a:endParaRPr lang="ru-RU" sz="2800" dirty="0">
            <a:solidFill>
              <a:srgbClr val="1E1E1E"/>
            </a:solidFill>
          </a:endParaRPr>
        </a:p>
      </dgm:t>
    </dgm:pt>
    <dgm:pt modelId="{A1535507-0B28-4875-8269-CCCB23FE9762}" type="parTrans" cxnId="{5AE44759-8AC0-4F65-921B-6A40876223BC}">
      <dgm:prSet/>
      <dgm:spPr/>
      <dgm:t>
        <a:bodyPr/>
        <a:lstStyle/>
        <a:p>
          <a:endParaRPr lang="ru-RU"/>
        </a:p>
      </dgm:t>
    </dgm:pt>
    <dgm:pt modelId="{13D6E685-BE81-4EB8-8FCE-C93F676459C4}" type="sibTrans" cxnId="{5AE44759-8AC0-4F65-921B-6A40876223BC}">
      <dgm:prSet/>
      <dgm:spPr/>
      <dgm:t>
        <a:bodyPr/>
        <a:lstStyle/>
        <a:p>
          <a:endParaRPr lang="ru-RU"/>
        </a:p>
      </dgm:t>
    </dgm:pt>
    <dgm:pt modelId="{0369D6DF-5965-4037-A792-DF43C8E5AC89}">
      <dgm:prSet phldrT="[Текст]" custT="1"/>
      <dgm:spPr/>
      <dgm:t>
        <a:bodyPr/>
        <a:lstStyle/>
        <a:p>
          <a:endParaRPr lang="ru-RU" sz="2800" dirty="0">
            <a:solidFill>
              <a:srgbClr val="1E1E1E"/>
            </a:solidFill>
          </a:endParaRPr>
        </a:p>
      </dgm:t>
    </dgm:pt>
    <dgm:pt modelId="{93DAC36F-EDDF-4962-9B07-CB2C905596D0}" type="sibTrans" cxnId="{B0780427-9A80-49F8-93F0-DEA5AC62DE53}">
      <dgm:prSet/>
      <dgm:spPr/>
      <dgm:t>
        <a:bodyPr/>
        <a:lstStyle/>
        <a:p>
          <a:endParaRPr lang="ru-RU"/>
        </a:p>
      </dgm:t>
    </dgm:pt>
    <dgm:pt modelId="{00ABB62A-871D-42EB-929E-71F15CACCD56}" type="parTrans" cxnId="{B0780427-9A80-49F8-93F0-DEA5AC62DE53}">
      <dgm:prSet/>
      <dgm:spPr/>
      <dgm:t>
        <a:bodyPr/>
        <a:lstStyle/>
        <a:p>
          <a:endParaRPr lang="ru-RU"/>
        </a:p>
      </dgm:t>
    </dgm:pt>
    <dgm:pt modelId="{5A34B912-004D-4A71-A054-F3438745B975}" type="pres">
      <dgm:prSet presAssocID="{08A33C09-4B55-4B04-8A02-3E48492BC83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AE25E3A-EEA6-4EE9-B4A1-42FD3A730FA8}" type="pres">
      <dgm:prSet presAssocID="{9F5F88C6-E9CF-475D-8F51-4A4AC8619E6B}" presName="hierRoot1" presStyleCnt="0">
        <dgm:presLayoutVars>
          <dgm:hierBranch val="init"/>
        </dgm:presLayoutVars>
      </dgm:prSet>
      <dgm:spPr/>
    </dgm:pt>
    <dgm:pt modelId="{EE7F5A75-CD3D-41DE-A1AD-5EC431AEFABE}" type="pres">
      <dgm:prSet presAssocID="{9F5F88C6-E9CF-475D-8F51-4A4AC8619E6B}" presName="rootComposite1" presStyleCnt="0"/>
      <dgm:spPr/>
    </dgm:pt>
    <dgm:pt modelId="{CB1C41B0-EDF4-4C0D-A586-4858E8F05326}" type="pres">
      <dgm:prSet presAssocID="{9F5F88C6-E9CF-475D-8F51-4A4AC8619E6B}" presName="rootText1" presStyleLbl="node0" presStyleIdx="0" presStyleCnt="1" custScaleX="91382" custScaleY="400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D947CF-455B-41E8-9603-994B3BB1B998}" type="pres">
      <dgm:prSet presAssocID="{9F5F88C6-E9CF-475D-8F51-4A4AC8619E6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194807A-F722-4535-AEF0-26B821A18F8E}" type="pres">
      <dgm:prSet presAssocID="{9F5F88C6-E9CF-475D-8F51-4A4AC8619E6B}" presName="hierChild2" presStyleCnt="0"/>
      <dgm:spPr/>
    </dgm:pt>
    <dgm:pt modelId="{4A2AF103-E9D1-4B39-BD73-B5F7D66C3A9F}" type="pres">
      <dgm:prSet presAssocID="{00ABB62A-871D-42EB-929E-71F15CACCD56}" presName="Name37" presStyleLbl="parChTrans1D2" presStyleIdx="0" presStyleCnt="3"/>
      <dgm:spPr/>
      <dgm:t>
        <a:bodyPr/>
        <a:lstStyle/>
        <a:p>
          <a:endParaRPr lang="ru-RU"/>
        </a:p>
      </dgm:t>
    </dgm:pt>
    <dgm:pt modelId="{E32A483E-A23F-4ECB-872D-8B9CCBE0ED07}" type="pres">
      <dgm:prSet presAssocID="{0369D6DF-5965-4037-A792-DF43C8E5AC89}" presName="hierRoot2" presStyleCnt="0">
        <dgm:presLayoutVars>
          <dgm:hierBranch val="init"/>
        </dgm:presLayoutVars>
      </dgm:prSet>
      <dgm:spPr/>
    </dgm:pt>
    <dgm:pt modelId="{F8828889-1BDE-4FC5-9484-2D3A7229B389}" type="pres">
      <dgm:prSet presAssocID="{0369D6DF-5965-4037-A792-DF43C8E5AC89}" presName="rootComposite" presStyleCnt="0"/>
      <dgm:spPr/>
    </dgm:pt>
    <dgm:pt modelId="{A654F92F-E243-48F1-BCBC-925FA3C08213}" type="pres">
      <dgm:prSet presAssocID="{0369D6DF-5965-4037-A792-DF43C8E5AC89}" presName="rootText" presStyleLbl="node2" presStyleIdx="0" presStyleCnt="3" custScaleX="13121" custScaleY="26578" custLinFactNeighborX="14103" custLinFactNeighborY="24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A4BE32-AAB7-42CC-B437-22F55C4F2A9C}" type="pres">
      <dgm:prSet presAssocID="{0369D6DF-5965-4037-A792-DF43C8E5AC89}" presName="rootConnector" presStyleLbl="node2" presStyleIdx="0" presStyleCnt="3"/>
      <dgm:spPr/>
      <dgm:t>
        <a:bodyPr/>
        <a:lstStyle/>
        <a:p>
          <a:endParaRPr lang="ru-RU"/>
        </a:p>
      </dgm:t>
    </dgm:pt>
    <dgm:pt modelId="{42744D7B-F4B0-4550-ACA0-1590A552BF07}" type="pres">
      <dgm:prSet presAssocID="{0369D6DF-5965-4037-A792-DF43C8E5AC89}" presName="hierChild4" presStyleCnt="0"/>
      <dgm:spPr/>
    </dgm:pt>
    <dgm:pt modelId="{59F36A71-3193-48DA-9767-7002EBDA18A3}" type="pres">
      <dgm:prSet presAssocID="{0369D6DF-5965-4037-A792-DF43C8E5AC89}" presName="hierChild5" presStyleCnt="0"/>
      <dgm:spPr/>
    </dgm:pt>
    <dgm:pt modelId="{C2F741DC-5140-4868-9DD0-52078B3CD488}" type="pres">
      <dgm:prSet presAssocID="{1EA2F3D4-840D-4CDD-ADA4-A30D4D4E158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8E565F14-C9C3-47EE-96C2-EFE78B9FFEE7}" type="pres">
      <dgm:prSet presAssocID="{DF9DFD75-E978-4A17-8E65-BEC26B710F06}" presName="hierRoot2" presStyleCnt="0">
        <dgm:presLayoutVars>
          <dgm:hierBranch val="init"/>
        </dgm:presLayoutVars>
      </dgm:prSet>
      <dgm:spPr/>
    </dgm:pt>
    <dgm:pt modelId="{B2157741-A81B-4C5F-B76A-968CE79C583C}" type="pres">
      <dgm:prSet presAssocID="{DF9DFD75-E978-4A17-8E65-BEC26B710F06}" presName="rootComposite" presStyleCnt="0"/>
      <dgm:spPr/>
    </dgm:pt>
    <dgm:pt modelId="{0A952B8B-8F28-4C11-ACE2-2E3C94DF34CE}" type="pres">
      <dgm:prSet presAssocID="{DF9DFD75-E978-4A17-8E65-BEC26B710F06}" presName="rootText" presStyleLbl="node2" presStyleIdx="1" presStyleCnt="3" custScaleX="84305" custScaleY="274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ED2A62-725F-4FD8-8682-8AFF35C37853}" type="pres">
      <dgm:prSet presAssocID="{DF9DFD75-E978-4A17-8E65-BEC26B710F06}" presName="rootConnector" presStyleLbl="node2" presStyleIdx="1" presStyleCnt="3"/>
      <dgm:spPr/>
      <dgm:t>
        <a:bodyPr/>
        <a:lstStyle/>
        <a:p>
          <a:endParaRPr lang="ru-RU"/>
        </a:p>
      </dgm:t>
    </dgm:pt>
    <dgm:pt modelId="{CEE1C1BF-F085-479A-9B42-E35F12429742}" type="pres">
      <dgm:prSet presAssocID="{DF9DFD75-E978-4A17-8E65-BEC26B710F06}" presName="hierChild4" presStyleCnt="0"/>
      <dgm:spPr/>
    </dgm:pt>
    <dgm:pt modelId="{F06D2413-125E-4E8D-966F-E1FAD4045CC0}" type="pres">
      <dgm:prSet presAssocID="{DF9DFD75-E978-4A17-8E65-BEC26B710F06}" presName="hierChild5" presStyleCnt="0"/>
      <dgm:spPr/>
    </dgm:pt>
    <dgm:pt modelId="{601E367F-2EF5-4AB0-AE01-29968A6BB233}" type="pres">
      <dgm:prSet presAssocID="{A1535507-0B28-4875-8269-CCCB23FE9762}" presName="Name37" presStyleLbl="parChTrans1D2" presStyleIdx="2" presStyleCnt="3"/>
      <dgm:spPr/>
      <dgm:t>
        <a:bodyPr/>
        <a:lstStyle/>
        <a:p>
          <a:endParaRPr lang="ru-RU"/>
        </a:p>
      </dgm:t>
    </dgm:pt>
    <dgm:pt modelId="{697F48DA-29BC-453B-9A38-A262FDDC99C8}" type="pres">
      <dgm:prSet presAssocID="{423A586D-BA96-4E8C-BCE9-CF4D9648C503}" presName="hierRoot2" presStyleCnt="0">
        <dgm:presLayoutVars>
          <dgm:hierBranch val="init"/>
        </dgm:presLayoutVars>
      </dgm:prSet>
      <dgm:spPr/>
    </dgm:pt>
    <dgm:pt modelId="{A85CADB4-3835-4E4B-B3B5-1D86888F4B7D}" type="pres">
      <dgm:prSet presAssocID="{423A586D-BA96-4E8C-BCE9-CF4D9648C503}" presName="rootComposite" presStyleCnt="0"/>
      <dgm:spPr/>
    </dgm:pt>
    <dgm:pt modelId="{9A1A453F-B315-4C48-8DC2-AC51A65FA08A}" type="pres">
      <dgm:prSet presAssocID="{423A586D-BA96-4E8C-BCE9-CF4D9648C503}" presName="rootText" presStyleLbl="node2" presStyleIdx="2" presStyleCnt="3" custScaleX="15963" custScaleY="303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B2FFAD-1CFB-4BF1-92B5-5288161FB998}" type="pres">
      <dgm:prSet presAssocID="{423A586D-BA96-4E8C-BCE9-CF4D9648C503}" presName="rootConnector" presStyleLbl="node2" presStyleIdx="2" presStyleCnt="3"/>
      <dgm:spPr/>
      <dgm:t>
        <a:bodyPr/>
        <a:lstStyle/>
        <a:p>
          <a:endParaRPr lang="ru-RU"/>
        </a:p>
      </dgm:t>
    </dgm:pt>
    <dgm:pt modelId="{FAA5856F-065D-4980-B793-616A02010A94}" type="pres">
      <dgm:prSet presAssocID="{423A586D-BA96-4E8C-BCE9-CF4D9648C503}" presName="hierChild4" presStyleCnt="0"/>
      <dgm:spPr/>
    </dgm:pt>
    <dgm:pt modelId="{B2123E21-3A36-440F-A98F-6A1266B77580}" type="pres">
      <dgm:prSet presAssocID="{423A586D-BA96-4E8C-BCE9-CF4D9648C503}" presName="hierChild5" presStyleCnt="0"/>
      <dgm:spPr/>
    </dgm:pt>
    <dgm:pt modelId="{1575489A-432A-4F2D-BC48-18C8C3DF7D62}" type="pres">
      <dgm:prSet presAssocID="{9F5F88C6-E9CF-475D-8F51-4A4AC8619E6B}" presName="hierChild3" presStyleCnt="0"/>
      <dgm:spPr/>
    </dgm:pt>
  </dgm:ptLst>
  <dgm:cxnLst>
    <dgm:cxn modelId="{8C3C280D-719E-4731-8FF8-D81F1766B477}" type="presOf" srcId="{423A586D-BA96-4E8C-BCE9-CF4D9648C503}" destId="{66B2FFAD-1CFB-4BF1-92B5-5288161FB998}" srcOrd="1" destOrd="0" presId="urn:microsoft.com/office/officeart/2005/8/layout/orgChart1"/>
    <dgm:cxn modelId="{5AE44759-8AC0-4F65-921B-6A40876223BC}" srcId="{9F5F88C6-E9CF-475D-8F51-4A4AC8619E6B}" destId="{423A586D-BA96-4E8C-BCE9-CF4D9648C503}" srcOrd="2" destOrd="0" parTransId="{A1535507-0B28-4875-8269-CCCB23FE9762}" sibTransId="{13D6E685-BE81-4EB8-8FCE-C93F676459C4}"/>
    <dgm:cxn modelId="{732CB500-61CC-4A98-8018-8EAD7077B088}" type="presOf" srcId="{9F5F88C6-E9CF-475D-8F51-4A4AC8619E6B}" destId="{B8D947CF-455B-41E8-9603-994B3BB1B998}" srcOrd="1" destOrd="0" presId="urn:microsoft.com/office/officeart/2005/8/layout/orgChart1"/>
    <dgm:cxn modelId="{47E348E7-1332-4552-93BC-BBC4E5F5F82E}" type="presOf" srcId="{DF9DFD75-E978-4A17-8E65-BEC26B710F06}" destId="{0A952B8B-8F28-4C11-ACE2-2E3C94DF34CE}" srcOrd="0" destOrd="0" presId="urn:microsoft.com/office/officeart/2005/8/layout/orgChart1"/>
    <dgm:cxn modelId="{6E2790C4-5C03-4252-B8F2-94189C222DEA}" srcId="{08A33C09-4B55-4B04-8A02-3E48492BC833}" destId="{9F5F88C6-E9CF-475D-8F51-4A4AC8619E6B}" srcOrd="0" destOrd="0" parTransId="{FC973622-CE8B-4F39-8C4B-5FE8769927D8}" sibTransId="{52A2D1D3-0314-42DC-95A7-40FE31CB618B}"/>
    <dgm:cxn modelId="{89DF60D9-A8D1-402A-8BE6-0C06C8A387FD}" type="presOf" srcId="{DF9DFD75-E978-4A17-8E65-BEC26B710F06}" destId="{8CED2A62-725F-4FD8-8682-8AFF35C37853}" srcOrd="1" destOrd="0" presId="urn:microsoft.com/office/officeart/2005/8/layout/orgChart1"/>
    <dgm:cxn modelId="{83E6C261-1490-4E99-B4F1-79F8E99EF8A8}" type="presOf" srcId="{0369D6DF-5965-4037-A792-DF43C8E5AC89}" destId="{A654F92F-E243-48F1-BCBC-925FA3C08213}" srcOrd="0" destOrd="0" presId="urn:microsoft.com/office/officeart/2005/8/layout/orgChart1"/>
    <dgm:cxn modelId="{9C6CF3AE-398F-4422-A971-5B961D1A834F}" type="presOf" srcId="{1EA2F3D4-840D-4CDD-ADA4-A30D4D4E1587}" destId="{C2F741DC-5140-4868-9DD0-52078B3CD488}" srcOrd="0" destOrd="0" presId="urn:microsoft.com/office/officeart/2005/8/layout/orgChart1"/>
    <dgm:cxn modelId="{0357DD76-D5CC-446D-8A65-9541FBD8173B}" type="presOf" srcId="{A1535507-0B28-4875-8269-CCCB23FE9762}" destId="{601E367F-2EF5-4AB0-AE01-29968A6BB233}" srcOrd="0" destOrd="0" presId="urn:microsoft.com/office/officeart/2005/8/layout/orgChart1"/>
    <dgm:cxn modelId="{8E931341-7850-4D58-B460-8F2038F01A7F}" type="presOf" srcId="{423A586D-BA96-4E8C-BCE9-CF4D9648C503}" destId="{9A1A453F-B315-4C48-8DC2-AC51A65FA08A}" srcOrd="0" destOrd="0" presId="urn:microsoft.com/office/officeart/2005/8/layout/orgChart1"/>
    <dgm:cxn modelId="{6C5CCCDE-73FB-42BD-9B0D-B8FBF878362B}" type="presOf" srcId="{9F5F88C6-E9CF-475D-8F51-4A4AC8619E6B}" destId="{CB1C41B0-EDF4-4C0D-A586-4858E8F05326}" srcOrd="0" destOrd="0" presId="urn:microsoft.com/office/officeart/2005/8/layout/orgChart1"/>
    <dgm:cxn modelId="{B0780427-9A80-49F8-93F0-DEA5AC62DE53}" srcId="{9F5F88C6-E9CF-475D-8F51-4A4AC8619E6B}" destId="{0369D6DF-5965-4037-A792-DF43C8E5AC89}" srcOrd="0" destOrd="0" parTransId="{00ABB62A-871D-42EB-929E-71F15CACCD56}" sibTransId="{93DAC36F-EDDF-4962-9B07-CB2C905596D0}"/>
    <dgm:cxn modelId="{98961382-BBB0-4E1C-8228-BE8745E7E481}" srcId="{9F5F88C6-E9CF-475D-8F51-4A4AC8619E6B}" destId="{DF9DFD75-E978-4A17-8E65-BEC26B710F06}" srcOrd="1" destOrd="0" parTransId="{1EA2F3D4-840D-4CDD-ADA4-A30D4D4E1587}" sibTransId="{3B111F49-D431-4070-9EF6-433381FCD3EF}"/>
    <dgm:cxn modelId="{27CEC42C-A846-4006-86AE-D75041DA52D7}" type="presOf" srcId="{08A33C09-4B55-4B04-8A02-3E48492BC833}" destId="{5A34B912-004D-4A71-A054-F3438745B975}" srcOrd="0" destOrd="0" presId="urn:microsoft.com/office/officeart/2005/8/layout/orgChart1"/>
    <dgm:cxn modelId="{183E2DF2-B811-4D22-97D2-38BE19D7FEFA}" type="presOf" srcId="{00ABB62A-871D-42EB-929E-71F15CACCD56}" destId="{4A2AF103-E9D1-4B39-BD73-B5F7D66C3A9F}" srcOrd="0" destOrd="0" presId="urn:microsoft.com/office/officeart/2005/8/layout/orgChart1"/>
    <dgm:cxn modelId="{FF0D117E-AC4C-4D00-97D1-054D92AF67A8}" type="presOf" srcId="{0369D6DF-5965-4037-A792-DF43C8E5AC89}" destId="{A4A4BE32-AAB7-42CC-B437-22F55C4F2A9C}" srcOrd="1" destOrd="0" presId="urn:microsoft.com/office/officeart/2005/8/layout/orgChart1"/>
    <dgm:cxn modelId="{1C7DE96E-C2C6-49A5-B16E-7A493D8D7332}" type="presParOf" srcId="{5A34B912-004D-4A71-A054-F3438745B975}" destId="{CAE25E3A-EEA6-4EE9-B4A1-42FD3A730FA8}" srcOrd="0" destOrd="0" presId="urn:microsoft.com/office/officeart/2005/8/layout/orgChart1"/>
    <dgm:cxn modelId="{E9C4F158-974C-45FA-899A-43951B001E18}" type="presParOf" srcId="{CAE25E3A-EEA6-4EE9-B4A1-42FD3A730FA8}" destId="{EE7F5A75-CD3D-41DE-A1AD-5EC431AEFABE}" srcOrd="0" destOrd="0" presId="urn:microsoft.com/office/officeart/2005/8/layout/orgChart1"/>
    <dgm:cxn modelId="{8FDC868B-2CE7-497F-8F4F-E695E1AFB0A4}" type="presParOf" srcId="{EE7F5A75-CD3D-41DE-A1AD-5EC431AEFABE}" destId="{CB1C41B0-EDF4-4C0D-A586-4858E8F05326}" srcOrd="0" destOrd="0" presId="urn:microsoft.com/office/officeart/2005/8/layout/orgChart1"/>
    <dgm:cxn modelId="{6A6C8290-660B-4602-983B-E7831F314070}" type="presParOf" srcId="{EE7F5A75-CD3D-41DE-A1AD-5EC431AEFABE}" destId="{B8D947CF-455B-41E8-9603-994B3BB1B998}" srcOrd="1" destOrd="0" presId="urn:microsoft.com/office/officeart/2005/8/layout/orgChart1"/>
    <dgm:cxn modelId="{3B581FDB-2705-48B9-BD0A-92572279AFD5}" type="presParOf" srcId="{CAE25E3A-EEA6-4EE9-B4A1-42FD3A730FA8}" destId="{F194807A-F722-4535-AEF0-26B821A18F8E}" srcOrd="1" destOrd="0" presId="urn:microsoft.com/office/officeart/2005/8/layout/orgChart1"/>
    <dgm:cxn modelId="{55777C73-E4A5-420C-BCE6-DAC92CE18997}" type="presParOf" srcId="{F194807A-F722-4535-AEF0-26B821A18F8E}" destId="{4A2AF103-E9D1-4B39-BD73-B5F7D66C3A9F}" srcOrd="0" destOrd="0" presId="urn:microsoft.com/office/officeart/2005/8/layout/orgChart1"/>
    <dgm:cxn modelId="{EF12EA35-C938-4986-9862-012FF3B55228}" type="presParOf" srcId="{F194807A-F722-4535-AEF0-26B821A18F8E}" destId="{E32A483E-A23F-4ECB-872D-8B9CCBE0ED07}" srcOrd="1" destOrd="0" presId="urn:microsoft.com/office/officeart/2005/8/layout/orgChart1"/>
    <dgm:cxn modelId="{1229245E-0070-42BC-93C3-4D9F965F91BA}" type="presParOf" srcId="{E32A483E-A23F-4ECB-872D-8B9CCBE0ED07}" destId="{F8828889-1BDE-4FC5-9484-2D3A7229B389}" srcOrd="0" destOrd="0" presId="urn:microsoft.com/office/officeart/2005/8/layout/orgChart1"/>
    <dgm:cxn modelId="{FEE7B4EA-AF2B-48DF-8D0D-925990AC8356}" type="presParOf" srcId="{F8828889-1BDE-4FC5-9484-2D3A7229B389}" destId="{A654F92F-E243-48F1-BCBC-925FA3C08213}" srcOrd="0" destOrd="0" presId="urn:microsoft.com/office/officeart/2005/8/layout/orgChart1"/>
    <dgm:cxn modelId="{596CDD13-7A5E-4090-AE3A-830988724B67}" type="presParOf" srcId="{F8828889-1BDE-4FC5-9484-2D3A7229B389}" destId="{A4A4BE32-AAB7-42CC-B437-22F55C4F2A9C}" srcOrd="1" destOrd="0" presId="urn:microsoft.com/office/officeart/2005/8/layout/orgChart1"/>
    <dgm:cxn modelId="{3232A34A-35F8-41D2-9634-AC12A05E0C41}" type="presParOf" srcId="{E32A483E-A23F-4ECB-872D-8B9CCBE0ED07}" destId="{42744D7B-F4B0-4550-ACA0-1590A552BF07}" srcOrd="1" destOrd="0" presId="urn:microsoft.com/office/officeart/2005/8/layout/orgChart1"/>
    <dgm:cxn modelId="{B334DAFE-1BE0-46AF-B561-58DE0D948F40}" type="presParOf" srcId="{E32A483E-A23F-4ECB-872D-8B9CCBE0ED07}" destId="{59F36A71-3193-48DA-9767-7002EBDA18A3}" srcOrd="2" destOrd="0" presId="urn:microsoft.com/office/officeart/2005/8/layout/orgChart1"/>
    <dgm:cxn modelId="{9EE27D32-9048-4C17-8D42-692C2AA03093}" type="presParOf" srcId="{F194807A-F722-4535-AEF0-26B821A18F8E}" destId="{C2F741DC-5140-4868-9DD0-52078B3CD488}" srcOrd="2" destOrd="0" presId="urn:microsoft.com/office/officeart/2005/8/layout/orgChart1"/>
    <dgm:cxn modelId="{1796D4A3-BFF2-4CFD-B140-3BFB22C15121}" type="presParOf" srcId="{F194807A-F722-4535-AEF0-26B821A18F8E}" destId="{8E565F14-C9C3-47EE-96C2-EFE78B9FFEE7}" srcOrd="3" destOrd="0" presId="urn:microsoft.com/office/officeart/2005/8/layout/orgChart1"/>
    <dgm:cxn modelId="{3499E7EC-85F9-4DF9-B666-BA4BCB790C5C}" type="presParOf" srcId="{8E565F14-C9C3-47EE-96C2-EFE78B9FFEE7}" destId="{B2157741-A81B-4C5F-B76A-968CE79C583C}" srcOrd="0" destOrd="0" presId="urn:microsoft.com/office/officeart/2005/8/layout/orgChart1"/>
    <dgm:cxn modelId="{7F316557-67C2-4E3F-9448-09D170B93FC0}" type="presParOf" srcId="{B2157741-A81B-4C5F-B76A-968CE79C583C}" destId="{0A952B8B-8F28-4C11-ACE2-2E3C94DF34CE}" srcOrd="0" destOrd="0" presId="urn:microsoft.com/office/officeart/2005/8/layout/orgChart1"/>
    <dgm:cxn modelId="{C24F03DD-4E6A-4453-8983-C869AA48C7BD}" type="presParOf" srcId="{B2157741-A81B-4C5F-B76A-968CE79C583C}" destId="{8CED2A62-725F-4FD8-8682-8AFF35C37853}" srcOrd="1" destOrd="0" presId="urn:microsoft.com/office/officeart/2005/8/layout/orgChart1"/>
    <dgm:cxn modelId="{9DBA8386-9CFD-4448-A6FA-F20F9549C16A}" type="presParOf" srcId="{8E565F14-C9C3-47EE-96C2-EFE78B9FFEE7}" destId="{CEE1C1BF-F085-479A-9B42-E35F12429742}" srcOrd="1" destOrd="0" presId="urn:microsoft.com/office/officeart/2005/8/layout/orgChart1"/>
    <dgm:cxn modelId="{18A6A3D9-3A6C-4F86-8C4C-E0E3ED2763CF}" type="presParOf" srcId="{8E565F14-C9C3-47EE-96C2-EFE78B9FFEE7}" destId="{F06D2413-125E-4E8D-966F-E1FAD4045CC0}" srcOrd="2" destOrd="0" presId="urn:microsoft.com/office/officeart/2005/8/layout/orgChart1"/>
    <dgm:cxn modelId="{1C9ED976-B83C-4335-A997-BEB8E22643B8}" type="presParOf" srcId="{F194807A-F722-4535-AEF0-26B821A18F8E}" destId="{601E367F-2EF5-4AB0-AE01-29968A6BB233}" srcOrd="4" destOrd="0" presId="urn:microsoft.com/office/officeart/2005/8/layout/orgChart1"/>
    <dgm:cxn modelId="{113E75A5-48B9-4AE1-9136-BF58069FD259}" type="presParOf" srcId="{F194807A-F722-4535-AEF0-26B821A18F8E}" destId="{697F48DA-29BC-453B-9A38-A262FDDC99C8}" srcOrd="5" destOrd="0" presId="urn:microsoft.com/office/officeart/2005/8/layout/orgChart1"/>
    <dgm:cxn modelId="{D7AE9BAC-5497-4AE5-9059-D85224B5847D}" type="presParOf" srcId="{697F48DA-29BC-453B-9A38-A262FDDC99C8}" destId="{A85CADB4-3835-4E4B-B3B5-1D86888F4B7D}" srcOrd="0" destOrd="0" presId="urn:microsoft.com/office/officeart/2005/8/layout/orgChart1"/>
    <dgm:cxn modelId="{8ECECD2E-79F1-41CB-9469-DEEBF36E151A}" type="presParOf" srcId="{A85CADB4-3835-4E4B-B3B5-1D86888F4B7D}" destId="{9A1A453F-B315-4C48-8DC2-AC51A65FA08A}" srcOrd="0" destOrd="0" presId="urn:microsoft.com/office/officeart/2005/8/layout/orgChart1"/>
    <dgm:cxn modelId="{ABD7A83D-5F04-4AB2-BA2A-DB9D5C2A9C50}" type="presParOf" srcId="{A85CADB4-3835-4E4B-B3B5-1D86888F4B7D}" destId="{66B2FFAD-1CFB-4BF1-92B5-5288161FB998}" srcOrd="1" destOrd="0" presId="urn:microsoft.com/office/officeart/2005/8/layout/orgChart1"/>
    <dgm:cxn modelId="{ADD09DAB-3EED-49CA-893E-6D0DD1BE2C98}" type="presParOf" srcId="{697F48DA-29BC-453B-9A38-A262FDDC99C8}" destId="{FAA5856F-065D-4980-B793-616A02010A94}" srcOrd="1" destOrd="0" presId="urn:microsoft.com/office/officeart/2005/8/layout/orgChart1"/>
    <dgm:cxn modelId="{6F87FD96-35D9-40DF-BC0A-C31A12AC34DC}" type="presParOf" srcId="{697F48DA-29BC-453B-9A38-A262FDDC99C8}" destId="{B2123E21-3A36-440F-A98F-6A1266B77580}" srcOrd="2" destOrd="0" presId="urn:microsoft.com/office/officeart/2005/8/layout/orgChart1"/>
    <dgm:cxn modelId="{04D668C8-7B31-4582-9AD6-40C99E514DE2}" type="presParOf" srcId="{CAE25E3A-EEA6-4EE9-B4A1-42FD3A730FA8}" destId="{1575489A-432A-4F2D-BC48-18C8C3DF7D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64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89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6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740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42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60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3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670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8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1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0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65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04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45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2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C962068-5EE7-433C-B10E-B818DAC88B1A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BB990D8-B0B8-4C7D-BF19-5BB1F1027B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23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  <p:sldLayoutId id="2147484306" r:id="rId12"/>
    <p:sldLayoutId id="2147484307" r:id="rId13"/>
    <p:sldLayoutId id="2147484308" r:id="rId14"/>
    <p:sldLayoutId id="2147484309" r:id="rId15"/>
    <p:sldLayoutId id="2147484310" r:id="rId16"/>
    <p:sldLayoutId id="214748431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4701" y="292608"/>
            <a:ext cx="9440034" cy="2519349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>
                <a:ln/>
                <a:solidFill>
                  <a:srgbClr val="DDBE51"/>
                </a:solidFill>
                <a:effectLst/>
              </a:rPr>
              <a:t>Имена собственные в фантастических романах советских писателей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6419" y="2953586"/>
            <a:ext cx="7019925" cy="1607262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2E2A5"/>
                </a:solidFill>
              </a:rPr>
              <a:t>Имена собственные, </a:t>
            </a:r>
          </a:p>
          <a:p>
            <a:r>
              <a:rPr lang="ru-RU" sz="3600" dirty="0" smtClean="0">
                <a:solidFill>
                  <a:srgbClr val="F2E2A5"/>
                </a:solidFill>
              </a:rPr>
              <a:t>создающие фантастический мир</a:t>
            </a:r>
            <a:endParaRPr lang="ru-RU" sz="3600" dirty="0">
              <a:solidFill>
                <a:srgbClr val="F2E2A5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7731869" y="5369229"/>
            <a:ext cx="4164475" cy="123273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/>
              <a:t>Выполнила:</a:t>
            </a:r>
          </a:p>
          <a:p>
            <a:pPr algn="just"/>
            <a:r>
              <a:rPr lang="ru-RU" dirty="0" smtClean="0"/>
              <a:t>студентка 2 курса магистратуры</a:t>
            </a:r>
          </a:p>
          <a:p>
            <a:pPr algn="just"/>
            <a:r>
              <a:rPr lang="ru-RU" i="1" dirty="0" smtClean="0">
                <a:solidFill>
                  <a:srgbClr val="C9B358"/>
                </a:solidFill>
              </a:rPr>
              <a:t>Мякишева Светлана</a:t>
            </a:r>
            <a:endParaRPr lang="ru-RU" i="1" dirty="0">
              <a:solidFill>
                <a:srgbClr val="C9B358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258" flipV="1">
            <a:off x="635461" y="2093336"/>
            <a:ext cx="6028082" cy="55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cdn140.picsart.com/2783475850252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7" y="1825354"/>
            <a:ext cx="2813321" cy="281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34112"/>
            <a:ext cx="10353762" cy="970450"/>
          </a:xfrm>
        </p:spPr>
        <p:txBody>
          <a:bodyPr/>
          <a:lstStyle/>
          <a:p>
            <a:r>
              <a:rPr lang="ru-RU" dirty="0" smtClean="0"/>
              <a:t>Продуманный мир Марса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207009"/>
            <a:ext cx="10353762" cy="4584192"/>
          </a:xfrm>
        </p:spPr>
        <p:txBody>
          <a:bodyPr/>
          <a:lstStyle/>
          <a:p>
            <a:pPr marL="36900" indent="0">
              <a:buNone/>
            </a:pP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None/>
            </a:pP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Соацр   		+ 		-ер-			→			</a:t>
            </a:r>
            <a:r>
              <a:rPr lang="ru-RU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Соацера</a:t>
            </a:r>
            <a:endParaRPr lang="ru-RU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>
              <a:buNone/>
            </a:pP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«Солнце» на марсианском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суффикс						↓</a:t>
            </a:r>
            <a:r>
              <a:rPr lang="ru-RU" dirty="0" smtClean="0">
                <a:effectLst/>
              </a:rPr>
              <a:t>											</a:t>
            </a:r>
          </a:p>
          <a:p>
            <a:pPr marL="36900" indent="0">
              <a:buNone/>
            </a:pPr>
            <a:r>
              <a:rPr lang="ru-RU" dirty="0">
                <a:effectLst/>
              </a:rPr>
              <a:t>	</a:t>
            </a:r>
            <a:r>
              <a:rPr lang="ru-RU" dirty="0" smtClean="0">
                <a:effectLst/>
              </a:rPr>
              <a:t>													</a:t>
            </a:r>
            <a:r>
              <a:rPr lang="ru-RU" i="1" dirty="0" smtClean="0">
                <a:solidFill>
                  <a:srgbClr val="9999FF"/>
                </a:solidFill>
                <a:effectLst/>
              </a:rPr>
              <a:t>«</a:t>
            </a:r>
            <a:r>
              <a:rPr lang="ru-RU" i="1" dirty="0">
                <a:solidFill>
                  <a:srgbClr val="9999FF"/>
                </a:solidFill>
                <a:effectLst/>
              </a:rPr>
              <a:t>солнечное селение</a:t>
            </a:r>
            <a:r>
              <a:rPr lang="ru-RU" i="1" dirty="0" smtClean="0">
                <a:solidFill>
                  <a:srgbClr val="9999FF"/>
                </a:solidFill>
                <a:effectLst/>
              </a:rPr>
              <a:t>»</a:t>
            </a:r>
          </a:p>
          <a:p>
            <a:pPr marL="36900" indent="0">
              <a:buNone/>
            </a:pPr>
            <a:r>
              <a:rPr lang="ru-RU" b="1" dirty="0" smtClean="0">
                <a:solidFill>
                  <a:srgbClr val="FFC000"/>
                </a:solidFill>
                <a:effectLst/>
              </a:rPr>
              <a:t>																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↓</a:t>
            </a:r>
            <a:endParaRPr lang="ru-RU" b="1" dirty="0">
              <a:solidFill>
                <a:srgbClr val="FFC000"/>
              </a:solidFill>
              <a:effectLst/>
            </a:endParaRPr>
          </a:p>
          <a:p>
            <a:pPr marL="36900" indent="0">
              <a:lnSpc>
                <a:spcPct val="150000"/>
              </a:lnSpc>
              <a:buNone/>
            </a:pPr>
            <a:r>
              <a:rPr lang="ru-RU" dirty="0" smtClean="0">
                <a:effectLst/>
              </a:rPr>
              <a:t>												город </a:t>
            </a:r>
            <a:r>
              <a:rPr lang="ru-RU" dirty="0">
                <a:effectLst/>
              </a:rPr>
              <a:t>с таким богатым по значению </a:t>
            </a:r>
            <a:r>
              <a:rPr lang="ru-RU" dirty="0" smtClean="0">
                <a:effectLst/>
              </a:rPr>
              <a:t>													названием </a:t>
            </a:r>
            <a:r>
              <a:rPr lang="ru-RU" dirty="0">
                <a:effectLst/>
              </a:rPr>
              <a:t>является столицей Марса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2054" name="Picture 6" descr="http://mydolina39.ru/wp-content/uploads/2019/08/all-about-fenc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4503526"/>
            <a:ext cx="6962776" cy="21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1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73736"/>
            <a:ext cx="10353762" cy="21214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3300"/>
                </a:solidFill>
              </a:rPr>
              <a:t>Площадь Высшего Совета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и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>
                <a:solidFill>
                  <a:srgbClr val="FF3300"/>
                </a:solidFill>
              </a:rPr>
              <a:t>Дом </a:t>
            </a:r>
            <a:r>
              <a:rPr lang="ru-RU" b="1" dirty="0">
                <a:solidFill>
                  <a:srgbClr val="FF3300"/>
                </a:solidFill>
              </a:rPr>
              <a:t>Совета инженеров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780919"/>
            <a:ext cx="10353762" cy="3010281"/>
          </a:xfrm>
        </p:spPr>
        <p:txBody>
          <a:bodyPr/>
          <a:lstStyle/>
          <a:p>
            <a:pPr marL="36900" indent="0" algn="ctr">
              <a:buNone/>
            </a:pPr>
            <a:r>
              <a:rPr lang="ru-RU" dirty="0" smtClean="0">
                <a:effectLst/>
              </a:rPr>
              <a:t>два названия мест в </a:t>
            </a:r>
            <a:r>
              <a:rPr lang="ru-RU" dirty="0" err="1" smtClean="0">
                <a:effectLst/>
              </a:rPr>
              <a:t>Соацере</a:t>
            </a:r>
            <a:r>
              <a:rPr lang="ru-RU" dirty="0" smtClean="0">
                <a:effectLst/>
              </a:rPr>
              <a:t> точно </a:t>
            </a:r>
            <a:r>
              <a:rPr lang="ru-RU" dirty="0">
                <a:effectLst/>
              </a:rPr>
              <a:t>копируют названия системы органов власти </a:t>
            </a:r>
            <a:r>
              <a:rPr lang="ru-RU" dirty="0" smtClean="0">
                <a:effectLst/>
              </a:rPr>
              <a:t>СССР</a:t>
            </a:r>
          </a:p>
          <a:p>
            <a:pPr marL="36900" indent="0" algn="ctr">
              <a:buNone/>
            </a:pPr>
            <a:endParaRPr lang="ru-RU" dirty="0" smtClean="0">
              <a:effectLst/>
            </a:endParaRPr>
          </a:p>
          <a:p>
            <a:pPr marL="36900" indent="0" algn="ctr">
              <a:buNone/>
            </a:pPr>
            <a:r>
              <a:rPr lang="ru-RU" dirty="0" err="1" smtClean="0">
                <a:effectLst/>
              </a:rPr>
              <a:t>онимы</a:t>
            </a:r>
            <a:r>
              <a:rPr lang="ru-RU" dirty="0" smtClean="0">
                <a:effectLst/>
              </a:rPr>
              <a:t> подчеркивают </a:t>
            </a:r>
            <a:r>
              <a:rPr lang="ru-RU" dirty="0">
                <a:solidFill>
                  <a:srgbClr val="FFFF00"/>
                </a:solidFill>
                <a:effectLst/>
              </a:rPr>
              <a:t>идею</a:t>
            </a:r>
            <a:r>
              <a:rPr lang="ru-RU" dirty="0">
                <a:effectLst/>
              </a:rPr>
              <a:t> </a:t>
            </a:r>
            <a:r>
              <a:rPr lang="ru-RU" dirty="0">
                <a:solidFill>
                  <a:srgbClr val="FFFF00"/>
                </a:solidFill>
                <a:effectLst/>
              </a:rPr>
              <a:t>романа</a:t>
            </a:r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о</a:t>
            </a:r>
          </a:p>
          <a:p>
            <a:pPr marL="36900" indent="0" algn="ctr">
              <a:buNone/>
            </a:pPr>
            <a:r>
              <a:rPr lang="ru-RU" i="1" dirty="0" smtClean="0">
                <a:effectLst/>
              </a:rPr>
              <a:t>единстве истории </a:t>
            </a:r>
            <a:r>
              <a:rPr lang="ru-RU" b="1" dirty="0" smtClean="0">
                <a:solidFill>
                  <a:srgbClr val="009900"/>
                </a:solidFill>
                <a:effectLst/>
              </a:rPr>
              <a:t>России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и </a:t>
            </a:r>
            <a:r>
              <a:rPr lang="ru-RU" b="1" dirty="0">
                <a:solidFill>
                  <a:srgbClr val="FF6600"/>
                </a:solidFill>
                <a:effectLst/>
              </a:rPr>
              <a:t>Марса</a:t>
            </a:r>
            <a:endParaRPr lang="ru-RU" b="1" dirty="0" smtClean="0">
              <a:solidFill>
                <a:srgbClr val="FF6600"/>
              </a:solidFill>
              <a:effectLst/>
            </a:endParaRPr>
          </a:p>
          <a:p>
            <a:pPr marL="36900" indent="0" algn="ctr">
              <a:buNone/>
            </a:pP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5965516" y="2295144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5965516" y="3266694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s://upload.wikimedia.org/wikipedia/commons/b/b1/%D0%A1%D0%9F%D0%91._%D0%94%D0%BE%D0%BC_%D1%81%D0%BE%D0%B2%D0%B5%D1%82%D0%BE%D0%B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2" y="4686301"/>
            <a:ext cx="6409903" cy="180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bs.twimg.com/media/B4_xAfSCYAApRWE.png: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91" y="3444765"/>
            <a:ext cx="3651401" cy="248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00025"/>
            <a:ext cx="10353762" cy="11049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Странные</a:t>
            </a:r>
            <a:r>
              <a:rPr lang="ru-RU" dirty="0" smtClean="0"/>
              <a:t> объекты </a:t>
            </a:r>
            <a:r>
              <a:rPr lang="ru-RU" b="1" dirty="0" smtClean="0"/>
              <a:t>Марса</a:t>
            </a:r>
            <a:r>
              <a:rPr lang="ru-RU" dirty="0" smtClean="0"/>
              <a:t> и </a:t>
            </a:r>
            <a:br>
              <a:rPr lang="ru-RU" dirty="0" smtClean="0"/>
            </a:br>
            <a:r>
              <a:rPr lang="ru-RU" dirty="0" smtClean="0"/>
              <a:t>их </a:t>
            </a:r>
            <a:r>
              <a:rPr lang="ru-RU" i="1" dirty="0" smtClean="0"/>
              <a:t>удивительные</a:t>
            </a:r>
            <a:r>
              <a:rPr lang="ru-RU" dirty="0" smtClean="0"/>
              <a:t> названия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114550"/>
            <a:ext cx="8411180" cy="4324350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ru-RU" dirty="0">
                <a:effectLst/>
              </a:rPr>
              <a:t>чрезвычайно упругий и твёрдый материал </a:t>
            </a:r>
            <a:r>
              <a:rPr lang="ru-RU" b="1" dirty="0">
                <a:effectLst/>
              </a:rPr>
              <a:t>металл 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ffectLst/>
              </a:rPr>
              <a:t>Обин</a:t>
            </a:r>
            <a:r>
              <a:rPr lang="ru-RU" b="1" dirty="0" smtClean="0">
                <a:effectLst/>
              </a:rPr>
              <a:t>» </a:t>
            </a:r>
            <a:r>
              <a:rPr lang="ru-RU" dirty="0" smtClean="0">
                <a:effectLst/>
              </a:rPr>
              <a:t>(использовался для строительства ракет)</a:t>
            </a:r>
            <a:endParaRPr lang="ru-RU" b="1" dirty="0" smtClean="0">
              <a:effectLst/>
            </a:endParaRPr>
          </a:p>
          <a:p>
            <a:pPr marL="36900" indent="0" algn="ctr">
              <a:buNone/>
            </a:pPr>
            <a:endParaRPr lang="ru-RU" dirty="0" smtClean="0">
              <a:effectLst/>
            </a:endParaRPr>
          </a:p>
          <a:p>
            <a:pPr marL="36900" indent="0" algn="ctr">
              <a:buNone/>
            </a:pPr>
            <a:endParaRPr lang="ru-RU" dirty="0">
              <a:effectLst/>
            </a:endParaRPr>
          </a:p>
          <a:p>
            <a:pPr marL="36900" indent="0" algn="ctr">
              <a:buNone/>
            </a:pPr>
            <a:r>
              <a:rPr lang="ru-RU" dirty="0">
                <a:effectLst/>
              </a:rPr>
              <a:t>сакральные </a:t>
            </a:r>
            <a:r>
              <a:rPr lang="ru-RU" b="1" dirty="0">
                <a:effectLst/>
              </a:rPr>
              <a:t>листья </a:t>
            </a:r>
            <a:r>
              <a:rPr lang="ru-RU" b="1" dirty="0" err="1">
                <a:solidFill>
                  <a:srgbClr val="00B050"/>
                </a:solidFill>
                <a:effectLst/>
              </a:rPr>
              <a:t>Хавры</a:t>
            </a:r>
            <a:r>
              <a:rPr lang="ru-RU" b="1" dirty="0">
                <a:effectLst/>
              </a:rPr>
              <a:t> </a:t>
            </a:r>
            <a:endParaRPr lang="ru-RU" b="1" dirty="0" smtClean="0">
              <a:effectLst/>
            </a:endParaRPr>
          </a:p>
          <a:p>
            <a:pPr marL="36900" indent="0" algn="ctr">
              <a:buNone/>
            </a:pPr>
            <a:r>
              <a:rPr lang="ru-RU" dirty="0" smtClean="0">
                <a:effectLst/>
              </a:rPr>
              <a:t>(</a:t>
            </a:r>
            <a:r>
              <a:rPr lang="ru-RU" dirty="0">
                <a:effectLst/>
              </a:rPr>
              <a:t>создающие священный дым бессмертия</a:t>
            </a:r>
            <a:r>
              <a:rPr lang="ru-RU" dirty="0" smtClean="0">
                <a:effectLst/>
              </a:rPr>
              <a:t>)</a:t>
            </a:r>
          </a:p>
          <a:p>
            <a:pPr marL="36900" indent="0" algn="ctr">
              <a:buNone/>
            </a:pPr>
            <a:endParaRPr lang="ru-RU" dirty="0" smtClean="0">
              <a:effectLst/>
            </a:endParaRPr>
          </a:p>
          <a:p>
            <a:pPr marL="36900" indent="0" algn="ctr">
              <a:buNone/>
            </a:pPr>
            <a:endParaRPr lang="ru-RU" dirty="0">
              <a:effectLst/>
            </a:endParaRPr>
          </a:p>
          <a:p>
            <a:pPr marL="36900" indent="0" algn="ctr">
              <a:buNone/>
            </a:pPr>
            <a:r>
              <a:rPr lang="ru-RU" dirty="0" smtClean="0">
                <a:effectLst/>
              </a:rPr>
              <a:t>невообразимая </a:t>
            </a:r>
            <a:r>
              <a:rPr lang="ru-RU" b="1" dirty="0">
                <a:solidFill>
                  <a:srgbClr val="FF3300"/>
                </a:solidFill>
                <a:effectLst/>
              </a:rPr>
              <a:t>Спящая Голова Негра </a:t>
            </a:r>
            <a:endParaRPr lang="ru-RU" b="1" dirty="0" smtClean="0">
              <a:solidFill>
                <a:srgbClr val="FF3300"/>
              </a:solidFill>
              <a:effectLst/>
            </a:endParaRPr>
          </a:p>
          <a:p>
            <a:pPr marL="36900" indent="0" algn="ctr">
              <a:buNone/>
            </a:pPr>
            <a:r>
              <a:rPr lang="ru-RU" dirty="0" smtClean="0">
                <a:effectLst/>
              </a:rPr>
              <a:t>(</a:t>
            </a:r>
            <a:r>
              <a:rPr lang="ru-RU" dirty="0">
                <a:effectLst/>
              </a:rPr>
              <a:t>священное </a:t>
            </a:r>
            <a:r>
              <a:rPr lang="ru-RU" dirty="0" smtClean="0">
                <a:effectLst/>
              </a:rPr>
              <a:t>наследие </a:t>
            </a:r>
            <a:r>
              <a:rPr lang="ru-RU" dirty="0">
                <a:effectLst/>
              </a:rPr>
              <a:t>предков)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5984566" y="1399794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s://www.clipartmax.com/png/full/224-2240827_pin-colorful-tree-clipart-tree-with-a-flower-clip-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902" y="2259806"/>
            <a:ext cx="4046173" cy="40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sbgames.ru/Image/Foto_txt/rock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714244"/>
            <a:ext cx="3197225" cy="21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46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outfinitevisions.com/images/Digital-Universe-(99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3482">
            <a:off x="5874574" y="1559814"/>
            <a:ext cx="6332431" cy="49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09550"/>
            <a:ext cx="10353762" cy="970450"/>
          </a:xfrm>
        </p:spPr>
        <p:txBody>
          <a:bodyPr/>
          <a:lstStyle/>
          <a:p>
            <a:r>
              <a:rPr lang="ru-RU" b="1" dirty="0" smtClean="0">
                <a:solidFill>
                  <a:srgbClr val="99CCFF"/>
                </a:solidFill>
              </a:rPr>
              <a:t>Имена собственные </a:t>
            </a:r>
            <a:endParaRPr lang="ru-RU" b="1" dirty="0">
              <a:solidFill>
                <a:srgbClr val="99CC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96401"/>
          </a:xfrm>
        </p:spPr>
        <p:txBody>
          <a:bodyPr/>
          <a:lstStyle/>
          <a:p>
            <a:pPr marL="36900" indent="0" algn="ctr">
              <a:buNone/>
            </a:pPr>
            <a:r>
              <a:rPr lang="ru-RU" dirty="0">
                <a:effectLst/>
              </a:rPr>
              <a:t>помогли </a:t>
            </a:r>
            <a:r>
              <a:rPr lang="ru-RU" dirty="0" smtClean="0">
                <a:effectLst/>
              </a:rPr>
              <a:t>реализовать </a:t>
            </a:r>
            <a:r>
              <a:rPr lang="ru-RU" dirty="0">
                <a:effectLst/>
              </a:rPr>
              <a:t>глубокий замысел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5819213" y="1180000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5819212" y="2228850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13795" y="2781298"/>
            <a:ext cx="10353762" cy="94297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dirty="0" smtClean="0">
                <a:effectLst/>
              </a:rPr>
              <a:t>перед </a:t>
            </a:r>
            <a:r>
              <a:rPr lang="ru-RU" dirty="0">
                <a:effectLst/>
              </a:rPr>
              <a:t>читателем </a:t>
            </a:r>
            <a:r>
              <a:rPr lang="ru-RU" dirty="0" smtClean="0">
                <a:effectLst/>
              </a:rPr>
              <a:t>открывается экзотический </a:t>
            </a:r>
            <a:r>
              <a:rPr lang="ru-RU" dirty="0">
                <a:effectLst/>
              </a:rPr>
              <a:t>мир далёкого </a:t>
            </a:r>
            <a:r>
              <a:rPr lang="ru-RU" b="1" dirty="0">
                <a:solidFill>
                  <a:srgbClr val="FF3300"/>
                </a:solidFill>
                <a:effectLst/>
              </a:rPr>
              <a:t>Марса</a:t>
            </a:r>
            <a:r>
              <a:rPr lang="ru-RU" dirty="0">
                <a:effectLst/>
              </a:rPr>
              <a:t> </a:t>
            </a:r>
            <a:endParaRPr lang="ru-RU" dirty="0" smtClean="0">
              <a:effectLst/>
            </a:endParaRPr>
          </a:p>
          <a:p>
            <a:pPr marL="36900" indent="0" algn="ctr">
              <a:buNone/>
            </a:pPr>
            <a:r>
              <a:rPr lang="ru-RU" dirty="0" smtClean="0">
                <a:effectLst/>
              </a:rPr>
              <a:t>с </a:t>
            </a:r>
            <a:r>
              <a:rPr lang="ru-RU" i="1" dirty="0">
                <a:solidFill>
                  <a:srgbClr val="9999FF"/>
                </a:solidFill>
                <a:effectLst/>
              </a:rPr>
              <a:t>удивительными</a:t>
            </a:r>
            <a:r>
              <a:rPr lang="ru-RU" dirty="0">
                <a:effectLst/>
              </a:rPr>
              <a:t> для нас </a:t>
            </a:r>
            <a:r>
              <a:rPr lang="ru-RU" i="1" dirty="0">
                <a:solidFill>
                  <a:srgbClr val="9999FF"/>
                </a:solidFill>
                <a:effectLst/>
              </a:rPr>
              <a:t>именами</a:t>
            </a:r>
            <a:endParaRPr lang="ru-RU" i="1" dirty="0">
              <a:solidFill>
                <a:srgbClr val="9999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3795" y="4276723"/>
            <a:ext cx="103537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+mj-lt"/>
              </a:rPr>
              <a:t>Читатель верит </a:t>
            </a:r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правдоподобному</a:t>
            </a:r>
            <a:r>
              <a:rPr lang="ru-RU" sz="2000" dirty="0" smtClean="0">
                <a:latin typeface="+mj-lt"/>
              </a:rPr>
              <a:t> описанию,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↓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endParaRPr lang="ru-RU" sz="2000" dirty="0" smtClean="0">
              <a:solidFill>
                <a:srgbClr val="FFFF0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+mj-lt"/>
              </a:rPr>
              <a:t>Верит в безграничность </a:t>
            </a:r>
            <a:r>
              <a:rPr lang="ru-RU" sz="2000" smtClean="0">
                <a:latin typeface="+mj-lt"/>
              </a:rPr>
              <a:t>человеческих возможностей.</a:t>
            </a:r>
            <a:endParaRPr lang="ru-RU" sz="2000" dirty="0" smtClean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atin typeface="+mj-lt"/>
              </a:rPr>
              <a:t>Верит в то, что </a:t>
            </a:r>
            <a:r>
              <a:rPr lang="ru-RU" sz="2000" dirty="0">
                <a:latin typeface="+mj-lt"/>
              </a:rPr>
              <a:t>нечто фантастическое </a:t>
            </a:r>
            <a:r>
              <a:rPr lang="ru-RU" sz="2000" dirty="0" smtClean="0">
                <a:latin typeface="+mj-lt"/>
              </a:rPr>
              <a:t>возможно </a:t>
            </a:r>
            <a:r>
              <a:rPr lang="ru-RU" sz="2000" dirty="0">
                <a:latin typeface="+mj-lt"/>
              </a:rPr>
              <a:t>в реальной </a:t>
            </a:r>
            <a:r>
              <a:rPr lang="ru-RU" sz="2000" dirty="0" smtClean="0">
                <a:latin typeface="+mj-lt"/>
              </a:rPr>
              <a:t>жизни!</a:t>
            </a:r>
            <a:endParaRPr lang="ru-RU" sz="2000" dirty="0">
              <a:latin typeface="+mj-lt"/>
            </a:endParaRPr>
          </a:p>
        </p:txBody>
      </p:sp>
      <p:sp>
        <p:nvSpPr>
          <p:cNvPr id="9" name="Крест 8"/>
          <p:cNvSpPr/>
          <p:nvPr/>
        </p:nvSpPr>
        <p:spPr>
          <a:xfrm>
            <a:off x="5866837" y="3790948"/>
            <a:ext cx="495300" cy="390527"/>
          </a:xfrm>
          <a:prstGeom prst="plus">
            <a:avLst/>
          </a:prstGeom>
          <a:solidFill>
            <a:srgbClr val="9999FF"/>
          </a:solidFill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140.picsart.com/275351779007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42"/>
            <a:ext cx="11286607" cy="682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2845" y="171450"/>
            <a:ext cx="10353762" cy="970450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9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Выгнутая влево стрелка 20"/>
          <p:cNvSpPr/>
          <p:nvPr/>
        </p:nvSpPr>
        <p:spPr>
          <a:xfrm rot="2078558">
            <a:off x="4604309" y="3723484"/>
            <a:ext cx="549434" cy="988780"/>
          </a:xfrm>
          <a:prstGeom prst="curvedRightArrow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333399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ая соединительная линия 3"/>
          <p:cNvSpPr/>
          <p:nvPr/>
        </p:nvSpPr>
        <p:spPr>
          <a:xfrm flipH="1">
            <a:off x="7512784" y="642936"/>
            <a:ext cx="4071977" cy="9928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071977" y="0"/>
                </a:moveTo>
                <a:lnTo>
                  <a:pt x="4071977" y="496409"/>
                </a:lnTo>
                <a:lnTo>
                  <a:pt x="0" y="496409"/>
                </a:lnTo>
                <a:lnTo>
                  <a:pt x="0" y="992819"/>
                </a:lnTo>
              </a:path>
            </a:pathLst>
          </a:custGeom>
          <a:noFill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ая соединительная линия 3"/>
          <p:cNvSpPr/>
          <p:nvPr/>
        </p:nvSpPr>
        <p:spPr>
          <a:xfrm>
            <a:off x="878661" y="937102"/>
            <a:ext cx="4071977" cy="9928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071977" y="0"/>
                </a:moveTo>
                <a:lnTo>
                  <a:pt x="4071977" y="496409"/>
                </a:lnTo>
                <a:lnTo>
                  <a:pt x="0" y="496409"/>
                </a:lnTo>
                <a:lnTo>
                  <a:pt x="0" y="992819"/>
                </a:lnTo>
              </a:path>
            </a:pathLst>
          </a:custGeom>
          <a:noFill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732164"/>
              </p:ext>
            </p:extLst>
          </p:nvPr>
        </p:nvGraphicFramePr>
        <p:xfrm>
          <a:off x="533400" y="142875"/>
          <a:ext cx="11182350" cy="3114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52450" y="3892852"/>
            <a:ext cx="11163300" cy="4695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Важный элемент</a:t>
            </a:r>
          </a:p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rgbClr val="1E1E1E"/>
              </a:solidFill>
            </a:endParaRPr>
          </a:p>
          <a:p>
            <a:pPr algn="just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776912" y="3271838"/>
            <a:ext cx="695325" cy="638175"/>
          </a:xfrm>
          <a:prstGeom prst="downArrow">
            <a:avLst/>
          </a:prstGeom>
          <a:solidFill>
            <a:srgbClr val="99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533400" y="1929921"/>
            <a:ext cx="876299" cy="809625"/>
            <a:chOff x="514269" y="2596975"/>
            <a:chExt cx="2086055" cy="61838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14269" y="2596975"/>
              <a:ext cx="2086055" cy="618384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514269" y="2596975"/>
              <a:ext cx="2086055" cy="6183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 dirty="0">
                <a:solidFill>
                  <a:srgbClr val="1E1E1E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1101347" y="1635755"/>
            <a:ext cx="828675" cy="781050"/>
            <a:chOff x="514269" y="2596975"/>
            <a:chExt cx="2086055" cy="61838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14269" y="2596975"/>
              <a:ext cx="2086055" cy="618384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TextBox 18"/>
            <p:cNvSpPr txBox="1"/>
            <p:nvPr/>
          </p:nvSpPr>
          <p:spPr>
            <a:xfrm>
              <a:off x="514269" y="2596975"/>
              <a:ext cx="2086055" cy="6183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 dirty="0">
                <a:solidFill>
                  <a:srgbClr val="1E1E1E"/>
                </a:solidFill>
              </a:endParaRPr>
            </a:p>
          </p:txBody>
        </p:sp>
      </p:grpSp>
      <p:sp>
        <p:nvSpPr>
          <p:cNvPr id="20" name="Текст 5"/>
          <p:cNvSpPr txBox="1">
            <a:spLocks/>
          </p:cNvSpPr>
          <p:nvPr/>
        </p:nvSpPr>
        <p:spPr>
          <a:xfrm>
            <a:off x="4210050" y="4453738"/>
            <a:ext cx="4314825" cy="9377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2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дополняет, завершает образ, </a:t>
            </a:r>
          </a:p>
          <a:p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делает его полноценным, законченным</a:t>
            </a:r>
          </a:p>
          <a:p>
            <a:pPr algn="just"/>
            <a:endParaRPr lang="ru-RU" sz="1800" dirty="0" smtClean="0">
              <a:solidFill>
                <a:srgbClr val="1E1E1E"/>
              </a:solidFill>
            </a:endParaRPr>
          </a:p>
          <a:p>
            <a:pPr algn="just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Выгнутая влево стрелка 21"/>
          <p:cNvSpPr/>
          <p:nvPr/>
        </p:nvSpPr>
        <p:spPr>
          <a:xfrm rot="20608739" flipH="1">
            <a:off x="7786173" y="3834452"/>
            <a:ext cx="823659" cy="2042376"/>
          </a:xfrm>
          <a:prstGeom prst="curvedRightArrow">
            <a:avLst/>
          </a:prstGeom>
          <a:gradFill flip="none" rotWithShape="1">
            <a:gsLst>
              <a:gs pos="0">
                <a:srgbClr val="CCCCFF">
                  <a:shade val="30000"/>
                  <a:satMod val="115000"/>
                </a:srgbClr>
              </a:gs>
              <a:gs pos="50000">
                <a:srgbClr val="CCCCFF">
                  <a:shade val="67500"/>
                  <a:satMod val="115000"/>
                </a:srgbClr>
              </a:gs>
              <a:gs pos="100000">
                <a:srgbClr val="CCC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333399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Текст 5"/>
          <p:cNvSpPr txBox="1">
            <a:spLocks/>
          </p:cNvSpPr>
          <p:nvPr/>
        </p:nvSpPr>
        <p:spPr>
          <a:xfrm>
            <a:off x="2914649" y="5498403"/>
            <a:ext cx="7229474" cy="117345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2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9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u="sng" dirty="0" smtClean="0">
                <a:solidFill>
                  <a:srgbClr val="C9B3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ключ</a:t>
            </a:r>
          </a:p>
          <a:p>
            <a:pPr algn="just"/>
            <a:r>
              <a:rPr lang="ru-RU" sz="1800" b="1" dirty="0" smtClean="0">
                <a:solidFill>
                  <a:srgbClr val="66CCFF"/>
                </a:solidFill>
              </a:rPr>
              <a:t>			к образу</a:t>
            </a:r>
            <a:r>
              <a:rPr lang="ru-RU" sz="1800" b="1" dirty="0" smtClean="0">
                <a:solidFill>
                  <a:schemeClr val="tx1"/>
                </a:solidFill>
              </a:rPr>
              <a:t>	                                      	</a:t>
            </a:r>
            <a:r>
              <a:rPr lang="ru-RU" sz="1800" b="1" dirty="0" smtClean="0">
                <a:solidFill>
                  <a:srgbClr val="66FF99"/>
                </a:solidFill>
              </a:rPr>
              <a:t>ко всему тексту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(указывает или намекает на идею образа / всего произведения)</a:t>
            </a:r>
          </a:p>
          <a:p>
            <a:pPr algn="just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cdn130.picsart.com/2902516580062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8" y="3228683"/>
            <a:ext cx="3506478" cy="259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4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3795" y="228601"/>
            <a:ext cx="10353762" cy="11239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 Н. Толстой: </a:t>
            </a:r>
            <a:br>
              <a:rPr lang="ru-RU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научно-фантастический роман «Аэлита»</a:t>
            </a:r>
            <a:endParaRPr lang="ru-RU" dirty="0">
              <a:ln w="0"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38125" y="1919285"/>
            <a:ext cx="11791950" cy="4567240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ru-RU" dirty="0" smtClean="0"/>
              <a:t>фантастический мир </a:t>
            </a:r>
            <a:r>
              <a:rPr lang="ru-RU" b="1" dirty="0" smtClean="0">
                <a:solidFill>
                  <a:srgbClr val="FF3300"/>
                </a:solidFill>
              </a:rPr>
              <a:t>Марса</a:t>
            </a:r>
            <a:r>
              <a:rPr lang="ru-RU" dirty="0" smtClean="0"/>
              <a:t>,</a:t>
            </a:r>
          </a:p>
          <a:p>
            <a:pPr marL="36900" indent="0" algn="ctr">
              <a:buNone/>
            </a:pPr>
            <a:r>
              <a:rPr lang="ru-RU" b="1" dirty="0" smtClean="0">
                <a:solidFill>
                  <a:srgbClr val="FF3300"/>
                </a:solidFill>
              </a:rPr>
              <a:t>марсиане</a:t>
            </a:r>
            <a:r>
              <a:rPr lang="ru-RU" dirty="0" smtClean="0"/>
              <a:t> (потомки жителей </a:t>
            </a:r>
            <a:r>
              <a:rPr lang="ru-RU" dirty="0" smtClean="0"/>
              <a:t>Атлантиды</a:t>
            </a:r>
            <a:r>
              <a:rPr lang="ru-RU" dirty="0" smtClean="0"/>
              <a:t>)</a:t>
            </a:r>
          </a:p>
          <a:p>
            <a:pPr marL="36900" indent="0" algn="ctr">
              <a:buNone/>
            </a:pPr>
            <a:endParaRPr lang="ru-RU" dirty="0" smtClean="0"/>
          </a:p>
          <a:p>
            <a:pPr marL="36900" indent="0" algn="ctr">
              <a:buNone/>
            </a:pPr>
            <a:endParaRPr lang="ru-RU" dirty="0"/>
          </a:p>
          <a:p>
            <a:pPr marL="36900" indent="0" algn="ctr">
              <a:buNone/>
            </a:pPr>
            <a:r>
              <a:rPr lang="ru-RU" i="1" dirty="0" smtClean="0">
                <a:solidFill>
                  <a:srgbClr val="9999FF"/>
                </a:solidFill>
              </a:rPr>
              <a:t>удивительны и необычны для землянина </a:t>
            </a:r>
          </a:p>
          <a:p>
            <a:pPr marL="36900" indent="0" algn="ctr">
              <a:buNone/>
            </a:pPr>
            <a:r>
              <a:rPr lang="ru-RU" dirty="0" smtClean="0"/>
              <a:t>(главных героев, читателя)</a:t>
            </a:r>
          </a:p>
          <a:p>
            <a:pPr marL="36900" indent="0" algn="ctr">
              <a:buNone/>
            </a:pPr>
            <a:endParaRPr lang="ru-RU" dirty="0" smtClean="0"/>
          </a:p>
          <a:p>
            <a:pPr marL="36900" indent="0" algn="ctr">
              <a:buNone/>
            </a:pPr>
            <a:endParaRPr lang="ru-RU" dirty="0"/>
          </a:p>
          <a:p>
            <a:pPr marL="36900" indent="0" algn="ctr">
              <a:buNone/>
            </a:pPr>
            <a:r>
              <a:rPr lang="ru-RU" dirty="0" smtClean="0"/>
              <a:t>имена </a:t>
            </a:r>
            <a:r>
              <a:rPr lang="ru-RU" dirty="0" smtClean="0">
                <a:solidFill>
                  <a:srgbClr val="FF3300"/>
                </a:solidFill>
              </a:rPr>
              <a:t>марсиан</a:t>
            </a:r>
            <a:r>
              <a:rPr lang="ru-RU" dirty="0" smtClean="0"/>
              <a:t> тоже удивительны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</a:p>
          <a:p>
            <a:pPr marL="3690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i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онимы</a:t>
            </a:r>
            <a:endParaRPr lang="ru-RU" dirty="0" smtClean="0"/>
          </a:p>
          <a:p>
            <a:pPr marL="36900" indent="0" algn="ctr">
              <a:buNone/>
            </a:pPr>
            <a:endParaRPr lang="ru-RU" dirty="0" smtClean="0"/>
          </a:p>
        </p:txBody>
      </p:sp>
      <p:sp>
        <p:nvSpPr>
          <p:cNvPr id="7" name="Стрелка вниз 6"/>
          <p:cNvSpPr/>
          <p:nvPr/>
        </p:nvSpPr>
        <p:spPr>
          <a:xfrm>
            <a:off x="5962650" y="1433511"/>
            <a:ext cx="542925" cy="485775"/>
          </a:xfrm>
          <a:prstGeom prst="downArrow">
            <a:avLst/>
          </a:prstGeom>
          <a:solidFill>
            <a:srgbClr val="99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285874"/>
            <a:ext cx="3694176" cy="3694176"/>
          </a:xfrm>
          <a:prstGeom prst="rect">
            <a:avLst/>
          </a:prstGeom>
        </p:spPr>
      </p:pic>
      <p:pic>
        <p:nvPicPr>
          <p:cNvPr id="2054" name="Picture 6" descr="https://coollib.net/i/45/125645/i_0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360" y="2484820"/>
            <a:ext cx="2056765" cy="38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низ 12"/>
          <p:cNvSpPr/>
          <p:nvPr/>
        </p:nvSpPr>
        <p:spPr>
          <a:xfrm>
            <a:off x="5962650" y="3028948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5967412" y="4757736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7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mage0.flaticon.com/icons/png/512/64/647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2" y="2309568"/>
            <a:ext cx="9044679" cy="302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33351"/>
            <a:ext cx="10353762" cy="6347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Марсиане</a:t>
            </a:r>
            <a:endParaRPr lang="ru-RU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512" y="1428750"/>
            <a:ext cx="10799064" cy="5172075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потомки жителей Атлантиды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690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много веков назад улетели с </a:t>
            </a:r>
            <a:r>
              <a:rPr lang="ru-RU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</a:t>
            </a:r>
          </a:p>
          <a:p>
            <a:pPr marL="36900" indent="0" algn="ctr">
              <a:buNone/>
            </a:pPr>
            <a:endParaRPr lang="ru-RU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</a:t>
            </a:r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марсиан</a:t>
            </a:r>
          </a:p>
          <a:p>
            <a:pPr marL="36900" indent="0" algn="ctr">
              <a:buNone/>
            </a:pPr>
            <a:endParaRPr lang="ru-RU" dirty="0" smtClean="0">
              <a:solidFill>
                <a:srgbClr val="99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None/>
            </a:pPr>
            <a:r>
              <a:rPr lang="ru-RU" dirty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6900" indent="0" algn="ctr">
              <a:buNone/>
            </a:pPr>
            <a:r>
              <a:rPr lang="ru-RU" b="1" i="1" dirty="0" smtClean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экзотичны и удивительны</a:t>
            </a:r>
            <a:r>
              <a:rPr lang="ru-RU" i="1" dirty="0" smtClean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690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от привычных «</a:t>
            </a:r>
            <a:r>
              <a:rPr lang="ru-RU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земных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3690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выделяются на их фоне		</a:t>
            </a:r>
          </a:p>
          <a:p>
            <a:pPr marL="369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Штриховая стрелка вправо 3"/>
          <p:cNvSpPr/>
          <p:nvPr/>
        </p:nvSpPr>
        <p:spPr>
          <a:xfrm rot="5400000">
            <a:off x="5819774" y="844298"/>
            <a:ext cx="685802" cy="533400"/>
          </a:xfrm>
          <a:prstGeom prst="stripedRightArrow">
            <a:avLst/>
          </a:prstGeom>
          <a:solidFill>
            <a:schemeClr val="tx1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5795580" y="2487359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s://i.pinimg.com/originals/8f/71/9f/8f719fa72da931464eae5228d7c66eb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401" y="4069079"/>
            <a:ext cx="2531745" cy="25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5795581" y="3910723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vignette.wikia.nocookie.net/dragoncity/images/f/f5/Isla_Atl%C3%A1ntida.png/revision/latest?cb=20150303184625&amp;path-prefix=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9" y="635510"/>
            <a:ext cx="2617979" cy="26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spybunker.com/wp-content/uploads/2017/10/GPS-Tracki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664" y="4512533"/>
            <a:ext cx="411646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6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803" y="146304"/>
            <a:ext cx="10353762" cy="3154680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  <a:r>
              <a:rPr lang="ru-RU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Тускуб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Гор, </a:t>
            </a:r>
            <a:r>
              <a:rPr lang="ru-RU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Иха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		</a:t>
            </a:r>
            <a:r>
              <a:rPr lang="ru-RU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обилие согласных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None/>
            </a:pP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</a:t>
            </a:r>
            <a:r>
              <a:rPr lang="ru-RU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марсиан</a:t>
            </a:r>
          </a:p>
          <a:p>
            <a:pPr marL="36900" indent="0" algn="ctr">
              <a:buNone/>
            </a:pPr>
            <a:endParaRPr lang="ru-RU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онимы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90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использовал </a:t>
            </a:r>
            <a:r>
              <a:rPr lang="ru-RU" u="sng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древние языки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имён 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марсиан</a:t>
            </a:r>
          </a:p>
          <a:p>
            <a:pPr marL="3690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(ацтекский, арамейский, полинезийские)</a:t>
            </a:r>
          </a:p>
          <a:p>
            <a:pPr marL="36900" indent="0" algn="ctr">
              <a:buNone/>
            </a:pPr>
            <a:endParaRPr lang="ru-RU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883221" y="588645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883221" y="1425321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977803" y="3502152"/>
            <a:ext cx="10353762" cy="15773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Font typeface="Wingdings 2" charset="2"/>
              <a:buNone/>
            </a:pPr>
            <a:endParaRPr lang="ru-RU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Font typeface="Wingdings 2" charset="2"/>
              <a:buNone/>
            </a:pP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65027" y="3300984"/>
            <a:ext cx="10353762" cy="31546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just">
              <a:buNone/>
            </a:pPr>
            <a:r>
              <a:rPr lang="ru-RU" dirty="0" smtClean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экзотичны </a:t>
            </a:r>
            <a:r>
              <a:rPr lang="ru-RU" dirty="0">
                <a:solidFill>
                  <a:srgbClr val="99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удивительны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удобны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прочтения</a:t>
            </a:r>
          </a:p>
          <a:p>
            <a:pPr marL="3690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3690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идею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36900" indent="0" algn="just">
              <a:buNone/>
            </a:pPr>
            <a:r>
              <a:rPr lang="ru-RU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</a:t>
            </a:r>
            <a:r>
              <a:rPr lang="ru-RU" b="1" i="1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генетической близости</a:t>
            </a:r>
          </a:p>
          <a:p>
            <a:pPr marL="36900" indent="0" algn="just">
              <a:buNone/>
            </a:pPr>
            <a:r>
              <a:rPr lang="ru-RU" b="1" i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 </a:t>
            </a:r>
            <a:r>
              <a:rPr lang="ru-RU" b="1" i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марсиан и землян</a:t>
            </a:r>
          </a:p>
          <a:p>
            <a:pPr marL="36900" indent="0" algn="ctr">
              <a:buFont typeface="Wingdings 2" charset="2"/>
              <a:buNone/>
            </a:pPr>
            <a:endParaRPr lang="ru-RU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900" indent="0" algn="ctr">
              <a:buFont typeface="Wingdings 2" charset="2"/>
              <a:buNone/>
            </a:pP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5313182" y="3322373"/>
            <a:ext cx="790575" cy="292894"/>
          </a:xfrm>
          <a:prstGeom prst="straightConnector1">
            <a:avLst/>
          </a:prstGeom>
          <a:ln>
            <a:solidFill>
              <a:srgbClr val="99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712839" y="3349847"/>
            <a:ext cx="790575" cy="292894"/>
          </a:xfrm>
          <a:prstGeom prst="straightConnector1">
            <a:avLst/>
          </a:prstGeom>
          <a:ln>
            <a:solidFill>
              <a:srgbClr val="99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avatanplus.com/files/resources/original/5be35201a0b88166eff8567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8" y="3682801"/>
            <a:ext cx="3618896" cy="29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ostimg.cc/W1Wh5m6y/ADU-WFElements-1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201" y="831532"/>
            <a:ext cx="2268284" cy="226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15824"/>
            <a:ext cx="10353762" cy="890016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Аэлита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490473"/>
            <a:ext cx="10353762" cy="870725"/>
          </a:xfrm>
        </p:spPr>
        <p:txBody>
          <a:bodyPr/>
          <a:lstStyle/>
          <a:p>
            <a:pPr marL="36900" indent="0" algn="ctr">
              <a:buNone/>
            </a:pPr>
            <a:r>
              <a:rPr lang="ru-RU" dirty="0" smtClean="0"/>
              <a:t>имя </a:t>
            </a:r>
            <a:r>
              <a:rPr lang="ru-RU" i="1" u="sng" dirty="0" smtClean="0"/>
              <a:t>заглавной</a:t>
            </a:r>
            <a:r>
              <a:rPr lang="ru-RU" dirty="0" smtClean="0"/>
              <a:t> героини романа (</a:t>
            </a:r>
            <a:r>
              <a:rPr lang="ru-RU" dirty="0" smtClean="0">
                <a:solidFill>
                  <a:srgbClr val="FF3300"/>
                </a:solidFill>
              </a:rPr>
              <a:t>марсианки</a:t>
            </a:r>
            <a:r>
              <a:rPr lang="ru-RU" dirty="0" smtClean="0"/>
              <a:t>)</a:t>
            </a:r>
          </a:p>
          <a:p>
            <a:pPr marL="36900" indent="0" algn="ctr">
              <a:buNone/>
            </a:pPr>
            <a:endParaRPr lang="ru-RU" dirty="0"/>
          </a:p>
          <a:p>
            <a:pPr marL="36900" indent="0" algn="ctr">
              <a:buNone/>
            </a:pPr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5910653" y="922400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5053921" y="2040830"/>
            <a:ext cx="790575" cy="292894"/>
          </a:xfrm>
          <a:prstGeom prst="straightConnector1">
            <a:avLst/>
          </a:prstGeom>
          <a:ln>
            <a:solidFill>
              <a:srgbClr val="99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453578" y="2068304"/>
            <a:ext cx="790575" cy="292894"/>
          </a:xfrm>
          <a:prstGeom prst="straightConnector1">
            <a:avLst/>
          </a:prstGeom>
          <a:ln>
            <a:solidFill>
              <a:srgbClr val="99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>
          <a:xfrm>
            <a:off x="920228" y="2333724"/>
            <a:ext cx="5288548" cy="173736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None/>
            </a:pPr>
            <a:r>
              <a:rPr lang="ru-RU" dirty="0">
                <a:solidFill>
                  <a:srgbClr val="FF9999"/>
                </a:solidFill>
              </a:rPr>
              <a:t>фонетически благозвучно</a:t>
            </a:r>
            <a:endParaRPr lang="ru-RU" dirty="0">
              <a:solidFill>
                <a:schemeClr val="tx1"/>
              </a:solidFill>
            </a:endParaRPr>
          </a:p>
          <a:p>
            <a:pPr marL="36900" indent="0" algn="just">
              <a:buNone/>
            </a:pPr>
            <a:r>
              <a:rPr lang="ru-RU" dirty="0"/>
              <a:t>(обилие гласных, </a:t>
            </a:r>
          </a:p>
          <a:p>
            <a:pPr marL="36900" indent="0" algn="just">
              <a:buNone/>
            </a:pPr>
            <a:r>
              <a:rPr lang="ru-RU" dirty="0"/>
              <a:t>наличие сонорного «л» в середине слова)</a:t>
            </a:r>
          </a:p>
          <a:p>
            <a:pPr marL="36900" indent="0" algn="ctr">
              <a:buFont typeface="Wingdings 2" charset="2"/>
              <a:buNone/>
            </a:pPr>
            <a:endParaRPr lang="ru-RU" dirty="0" smtClean="0"/>
          </a:p>
          <a:p>
            <a:pPr marL="36900" indent="0" algn="ctr">
              <a:buFont typeface="Wingdings 2" charset="2"/>
              <a:buNone/>
            </a:pPr>
            <a:endParaRPr lang="ru-RU" dirty="0"/>
          </a:p>
        </p:txBody>
      </p:sp>
      <p:pic>
        <p:nvPicPr>
          <p:cNvPr id="2050" name="Picture 2" descr="https://avatars.mds.yandex.net/get-pdb/1706591/ff22773b-1433-4dcd-815c-d6242963dd8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43" y="2333724"/>
            <a:ext cx="7872315" cy="47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6884015" y="2361198"/>
            <a:ext cx="4992624" cy="173736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None/>
            </a:pPr>
            <a:r>
              <a:rPr lang="ru-RU" dirty="0">
                <a:solidFill>
                  <a:srgbClr val="009900"/>
                </a:solidFill>
              </a:rPr>
              <a:t>имеет понятное землянам значение</a:t>
            </a:r>
            <a:endParaRPr lang="ru-RU" dirty="0" smtClean="0">
              <a:solidFill>
                <a:srgbClr val="009900"/>
              </a:solidFill>
            </a:endParaRPr>
          </a:p>
          <a:p>
            <a:pPr marL="36900" indent="0" algn="ctr">
              <a:buFont typeface="Wingdings 2" charset="2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</a:p>
          <a:p>
            <a:pPr marL="3690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видимый в последний раз свет звезды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690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переводе с марсианского)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15824"/>
            <a:ext cx="10353762" cy="16398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3366FF"/>
                </a:solidFill>
              </a:rPr>
              <a:t>Имена древних атлантов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(жителей Атлантиды)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139696"/>
            <a:ext cx="10353762" cy="640080"/>
          </a:xfrm>
        </p:spPr>
        <p:txBody>
          <a:bodyPr/>
          <a:lstStyle/>
          <a:p>
            <a:pPr marL="36900" indent="0" algn="ctr">
              <a:buNone/>
            </a:pPr>
            <a:r>
              <a:rPr lang="ru-RU" dirty="0" smtClean="0"/>
              <a:t>тоже основаны на </a:t>
            </a:r>
            <a:r>
              <a:rPr lang="ru-RU" dirty="0" smtClean="0">
                <a:solidFill>
                  <a:srgbClr val="009900"/>
                </a:solidFill>
              </a:rPr>
              <a:t>реальных древних языках</a:t>
            </a:r>
            <a:endParaRPr lang="ru-RU" dirty="0">
              <a:solidFill>
                <a:srgbClr val="00990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892365" y="1512760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5892365" y="2666809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86946" y="3399472"/>
            <a:ext cx="10353762" cy="6400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dirty="0" smtClean="0"/>
              <a:t>в них </a:t>
            </a:r>
            <a:r>
              <a:rPr lang="ru-RU" dirty="0"/>
              <a:t>есть аллюзии </a:t>
            </a:r>
            <a:r>
              <a:rPr lang="ru-RU" dirty="0" smtClean="0"/>
              <a:t>на </a:t>
            </a:r>
            <a:r>
              <a:rPr lang="ru-RU" u="sng" dirty="0" smtClean="0">
                <a:solidFill>
                  <a:srgbClr val="FF6600"/>
                </a:solidFill>
              </a:rPr>
              <a:t>реальные</a:t>
            </a:r>
            <a:r>
              <a:rPr lang="ru-RU" dirty="0" smtClean="0">
                <a:solidFill>
                  <a:srgbClr val="FF6600"/>
                </a:solidFill>
              </a:rPr>
              <a:t> </a:t>
            </a:r>
            <a:r>
              <a:rPr lang="ru-RU" dirty="0">
                <a:solidFill>
                  <a:srgbClr val="FF6600"/>
                </a:solidFill>
              </a:rPr>
              <a:t>исторические названия Древнего Востока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86946" y="4339208"/>
            <a:ext cx="4905419" cy="23084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dirty="0"/>
              <a:t>имя вождя </a:t>
            </a:r>
            <a:r>
              <a:rPr lang="ru-RU" b="1" dirty="0">
                <a:solidFill>
                  <a:srgbClr val="3366FF"/>
                </a:solidFill>
              </a:rPr>
              <a:t>Уру</a:t>
            </a:r>
            <a:r>
              <a:rPr lang="ru-RU" dirty="0"/>
              <a:t> </a:t>
            </a:r>
            <a:endParaRPr lang="ru-RU" dirty="0" smtClean="0"/>
          </a:p>
          <a:p>
            <a:pPr marL="36900" indent="0" algn="ctr">
              <a:buNone/>
            </a:pP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endParaRPr lang="ru-RU" dirty="0" smtClean="0">
              <a:solidFill>
                <a:srgbClr val="FFFF00"/>
              </a:solidFill>
            </a:endParaRPr>
          </a:p>
          <a:p>
            <a:pPr marL="3690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фонетически </a:t>
            </a:r>
            <a:r>
              <a:rPr lang="ru-RU" dirty="0">
                <a:solidFill>
                  <a:schemeClr val="tx1"/>
                </a:solidFill>
              </a:rPr>
              <a:t>близко к названиям </a:t>
            </a:r>
            <a:r>
              <a:rPr lang="ru-RU" dirty="0" err="1">
                <a:solidFill>
                  <a:schemeClr val="tx1"/>
                </a:solidFill>
              </a:rPr>
              <a:t>древнешумерских</a:t>
            </a:r>
            <a:r>
              <a:rPr lang="ru-RU" dirty="0">
                <a:solidFill>
                  <a:schemeClr val="tx1"/>
                </a:solidFill>
              </a:rPr>
              <a:t> городов </a:t>
            </a:r>
            <a:endParaRPr lang="ru-RU" dirty="0" smtClean="0">
              <a:solidFill>
                <a:schemeClr val="tx1"/>
              </a:solidFill>
            </a:endParaRPr>
          </a:p>
          <a:p>
            <a:pPr marL="36900" indent="0" algn="ctr">
              <a:buNone/>
            </a:pPr>
            <a:r>
              <a:rPr lang="ru-RU" b="1" dirty="0" smtClean="0">
                <a:solidFill>
                  <a:srgbClr val="FF6600"/>
                </a:solidFill>
              </a:rPr>
              <a:t>Ур</a:t>
            </a:r>
            <a:r>
              <a:rPr lang="ru-RU" b="1" dirty="0">
                <a:solidFill>
                  <a:srgbClr val="FF6600"/>
                </a:solidFill>
              </a:rPr>
              <a:t>, </a:t>
            </a:r>
            <a:r>
              <a:rPr lang="ru-RU" b="1" dirty="0" err="1">
                <a:solidFill>
                  <a:srgbClr val="FF6600"/>
                </a:solidFill>
              </a:rPr>
              <a:t>Урук</a:t>
            </a:r>
            <a:endParaRPr lang="ru-RU" b="1" dirty="0">
              <a:solidFill>
                <a:srgbClr val="FF660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259986" y="4423600"/>
            <a:ext cx="4905419" cy="23084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dirty="0"/>
              <a:t>имя завоевателя </a:t>
            </a:r>
            <a:r>
              <a:rPr lang="ru-RU" b="1" dirty="0">
                <a:solidFill>
                  <a:srgbClr val="3366FF"/>
                </a:solidFill>
              </a:rPr>
              <a:t>Рама</a:t>
            </a:r>
            <a:r>
              <a:rPr lang="ru-RU" dirty="0"/>
              <a:t> </a:t>
            </a:r>
            <a:endParaRPr lang="ru-RU" dirty="0" smtClean="0"/>
          </a:p>
          <a:p>
            <a:pPr marL="36900" indent="0" algn="ctr">
              <a:buNone/>
            </a:pP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endParaRPr lang="ru-RU" dirty="0" smtClean="0">
              <a:solidFill>
                <a:srgbClr val="FFFF00"/>
              </a:solidFill>
            </a:endParaRPr>
          </a:p>
          <a:p>
            <a:pPr marL="3690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отсылка к культуре древней </a:t>
            </a:r>
            <a:endParaRPr lang="ru-RU" dirty="0" smtClean="0">
              <a:solidFill>
                <a:schemeClr val="tx1"/>
              </a:solidFill>
            </a:endParaRPr>
          </a:p>
          <a:p>
            <a:pPr marL="36900" indent="0" algn="ctr">
              <a:buNone/>
            </a:pPr>
            <a:r>
              <a:rPr lang="ru-RU" b="1" dirty="0" smtClean="0">
                <a:solidFill>
                  <a:srgbClr val="FF6600"/>
                </a:solidFill>
              </a:rPr>
              <a:t>Индии</a:t>
            </a:r>
            <a:endParaRPr lang="ru-RU" b="1" dirty="0">
              <a:solidFill>
                <a:srgbClr val="FF6600"/>
              </a:solidFill>
            </a:endParaRPr>
          </a:p>
        </p:txBody>
      </p:sp>
      <p:pic>
        <p:nvPicPr>
          <p:cNvPr id="3074" name="Picture 2" descr="https://media.snl.no/system/images/15421/standard_eart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129" y="398208"/>
            <a:ext cx="2809240" cy="28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88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15824"/>
            <a:ext cx="10353762" cy="79857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Имена </a:t>
            </a:r>
            <a:r>
              <a:rPr lang="ru-RU" sz="2800" b="1" dirty="0" smtClean="0">
                <a:solidFill>
                  <a:srgbClr val="FF6600"/>
                </a:solidFill>
              </a:rPr>
              <a:t>марсиан</a:t>
            </a:r>
            <a:r>
              <a:rPr lang="ru-RU" sz="2800" b="1" dirty="0" smtClean="0"/>
              <a:t> (и </a:t>
            </a:r>
            <a:r>
              <a:rPr lang="ru-RU" sz="2800" b="1" dirty="0" smtClean="0">
                <a:solidFill>
                  <a:srgbClr val="3366FF"/>
                </a:solidFill>
              </a:rPr>
              <a:t>атлантов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400175"/>
            <a:ext cx="10353762" cy="995554"/>
          </a:xfrm>
        </p:spPr>
        <p:txBody>
          <a:bodyPr/>
          <a:lstStyle/>
          <a:p>
            <a:pPr marL="36900" indent="0" algn="ctr">
              <a:buNone/>
            </a:pPr>
            <a:r>
              <a:rPr lang="ru-RU" dirty="0" smtClean="0"/>
              <a:t>имеют </a:t>
            </a:r>
            <a:r>
              <a:rPr lang="ru-RU" dirty="0" smtClean="0">
                <a:solidFill>
                  <a:srgbClr val="FFC000"/>
                </a:solidFill>
              </a:rPr>
              <a:t>однословную структуру </a:t>
            </a:r>
            <a:r>
              <a:rPr lang="ru-RU" i="1" dirty="0" smtClean="0"/>
              <a:t>и </a:t>
            </a:r>
            <a:r>
              <a:rPr lang="ru-RU" dirty="0" smtClean="0">
                <a:solidFill>
                  <a:srgbClr val="C00000"/>
                </a:solidFill>
              </a:rPr>
              <a:t>не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92D050"/>
                </a:solidFill>
              </a:rPr>
              <a:t>видоизменяются </a:t>
            </a:r>
            <a:r>
              <a:rPr lang="ru-RU" dirty="0" smtClean="0">
                <a:solidFill>
                  <a:schemeClr val="tx1"/>
                </a:solidFill>
              </a:rPr>
              <a:t>(в марсианском языке)</a:t>
            </a:r>
          </a:p>
          <a:p>
            <a:pPr marL="3690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ассоциация с именами древних племён (где не было фамилий и отчеств)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819212" y="865102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13795" y="3227832"/>
            <a:ext cx="10353762" cy="227685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Font typeface="Wingdings 2" charset="2"/>
              <a:buNone/>
            </a:pPr>
            <a:r>
              <a:rPr lang="ru-RU" u="sng" dirty="0" smtClean="0">
                <a:solidFill>
                  <a:srgbClr val="009900"/>
                </a:solidFill>
              </a:rPr>
              <a:t>землянин</a:t>
            </a:r>
            <a:r>
              <a:rPr lang="ru-RU" dirty="0" smtClean="0">
                <a:solidFill>
                  <a:srgbClr val="009900"/>
                </a:solidFill>
              </a:rPr>
              <a:t> Алексей Гусев </a:t>
            </a:r>
            <a:r>
              <a:rPr lang="ru-RU" dirty="0" smtClean="0"/>
              <a:t>(главный герой)</a:t>
            </a:r>
          </a:p>
          <a:p>
            <a:pPr marL="36900" indent="0" algn="ctr">
              <a:buFont typeface="Wingdings 2" charset="2"/>
              <a:buNone/>
            </a:pPr>
            <a:r>
              <a:rPr lang="ru-RU" dirty="0" smtClean="0">
                <a:solidFill>
                  <a:schemeClr val="tx1"/>
                </a:solidFill>
              </a:rPr>
              <a:t>во время общения с понравившейся ему марсианкой </a:t>
            </a:r>
            <a:r>
              <a:rPr lang="ru-RU" dirty="0" smtClean="0">
                <a:solidFill>
                  <a:srgbClr val="92D050"/>
                </a:solidFill>
              </a:rPr>
              <a:t>видоизменял</a:t>
            </a:r>
            <a:r>
              <a:rPr lang="ru-RU" dirty="0" smtClean="0">
                <a:solidFill>
                  <a:schemeClr val="tx1"/>
                </a:solidFill>
              </a:rPr>
              <a:t> её имя</a:t>
            </a:r>
          </a:p>
          <a:p>
            <a:pPr marL="36900" indent="0" algn="ctr">
              <a:buFont typeface="Wingdings 2" charset="2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</a:p>
          <a:p>
            <a:pPr marL="36900" indent="0" algn="ctr">
              <a:buFont typeface="Wingdings 2" charset="2"/>
              <a:buNone/>
            </a:pPr>
            <a:r>
              <a:rPr lang="ru-RU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+			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ошк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→ 			</a:t>
            </a:r>
            <a:r>
              <a:rPr lang="ru-RU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b="1" u="sng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ошк</a:t>
            </a:r>
            <a:r>
              <a:rPr lang="ru-RU" b="1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marL="36900" indent="0" algn="just">
              <a:buFont typeface="Wingdings 2" charset="2"/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имя марсианки		ум.-ласк. суффикс русского языка		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594141" y="2395728"/>
            <a:ext cx="993067" cy="660229"/>
          </a:xfrm>
          <a:prstGeom prst="ellipse">
            <a:avLst/>
          </a:prstGeom>
          <a:solidFill>
            <a:srgbClr val="9999FF"/>
          </a:solidFill>
          <a:ln>
            <a:solidFill>
              <a:srgbClr val="333399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НО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85257" y="6012179"/>
            <a:ext cx="10353762" cy="6492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Font typeface="Wingdings 2" charset="2"/>
              <a:buNone/>
            </a:pPr>
            <a:r>
              <a:rPr lang="ru-RU" i="1" dirty="0" smtClean="0"/>
              <a:t>разница в языках и типах мышления землян и марсиан</a:t>
            </a:r>
            <a:endParaRPr lang="ru-RU" i="1" dirty="0">
              <a:solidFill>
                <a:srgbClr val="92D05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6090675" y="5526404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2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astpic.co/images/NLD-Oasis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32715"/>
            <a:ext cx="4478635" cy="31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70688"/>
            <a:ext cx="10353762" cy="97045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Пространство </a:t>
            </a:r>
            <a:r>
              <a:rPr lang="ru-RU" sz="2800" b="1" dirty="0" smtClean="0">
                <a:solidFill>
                  <a:srgbClr val="FF3300"/>
                </a:solidFill>
              </a:rPr>
              <a:t>Марса</a:t>
            </a:r>
            <a:endParaRPr lang="ru-RU" sz="2800" b="1" dirty="0">
              <a:solidFill>
                <a:srgbClr val="FF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591055"/>
            <a:ext cx="10353762" cy="950977"/>
          </a:xfrm>
        </p:spPr>
        <p:txBody>
          <a:bodyPr/>
          <a:lstStyle/>
          <a:p>
            <a:pPr marL="36900" indent="0" algn="ctr">
              <a:buNone/>
            </a:pPr>
            <a:r>
              <a:rPr lang="ru-RU" dirty="0" smtClean="0"/>
              <a:t>схоже с </a:t>
            </a:r>
            <a:r>
              <a:rPr lang="ru-RU" dirty="0" smtClean="0">
                <a:solidFill>
                  <a:srgbClr val="009900"/>
                </a:solidFill>
              </a:rPr>
              <a:t>земным</a:t>
            </a:r>
            <a:r>
              <a:rPr lang="ru-RU" dirty="0" smtClean="0"/>
              <a:t>:</a:t>
            </a:r>
          </a:p>
          <a:p>
            <a:pPr marL="36900" indent="0" algn="ctr">
              <a:buNone/>
            </a:pPr>
            <a:r>
              <a:rPr lang="ru-RU" dirty="0" smtClean="0"/>
              <a:t>есть страны, города, локальные локусы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5938085" y="967402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32666" y="3151631"/>
            <a:ext cx="10353762" cy="34503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Font typeface="Wingdings 2" charset="2"/>
              <a:buNone/>
            </a:pPr>
            <a:r>
              <a:rPr lang="ru-RU" dirty="0" smtClean="0"/>
              <a:t>родной Марс = </a:t>
            </a:r>
            <a:r>
              <a:rPr lang="ru-RU" b="1" dirty="0" err="1" smtClean="0">
                <a:solidFill>
                  <a:srgbClr val="FF3300"/>
                </a:solidFill>
              </a:rPr>
              <a:t>Тума</a:t>
            </a:r>
            <a:r>
              <a:rPr lang="ru-RU" dirty="0" smtClean="0"/>
              <a:t> (благозвучно),</a:t>
            </a:r>
          </a:p>
          <a:p>
            <a:pPr marL="36900" indent="0" algn="ctr">
              <a:buFont typeface="Wingdings 2" charset="2"/>
              <a:buNone/>
            </a:pPr>
            <a:r>
              <a:rPr lang="ru-RU" dirty="0" smtClean="0"/>
              <a:t>чужая </a:t>
            </a:r>
            <a:r>
              <a:rPr lang="ru-RU" dirty="0" smtClean="0">
                <a:solidFill>
                  <a:schemeClr val="tx1"/>
                </a:solidFill>
              </a:rPr>
              <a:t>Земля</a:t>
            </a:r>
            <a:r>
              <a:rPr lang="ru-RU" dirty="0" smtClean="0"/>
              <a:t> = </a:t>
            </a:r>
            <a:r>
              <a:rPr lang="ru-RU" b="1" dirty="0" err="1" smtClean="0">
                <a:solidFill>
                  <a:srgbClr val="009900"/>
                </a:solidFill>
              </a:rPr>
              <a:t>Талцетл</a:t>
            </a:r>
            <a:r>
              <a:rPr lang="ru-RU" dirty="0" smtClean="0"/>
              <a:t> (обилие согласных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неблагозвучно, грозно),</a:t>
            </a:r>
          </a:p>
          <a:p>
            <a:pPr marL="36900" indent="0" algn="ctr">
              <a:buFont typeface="Wingdings 2" charset="2"/>
              <a:buNone/>
            </a:pPr>
            <a:r>
              <a:rPr lang="ru-RU" dirty="0" smtClean="0"/>
              <a:t>мощное и грозное Солнце = </a:t>
            </a:r>
            <a:r>
              <a:rPr lang="ru-RU" b="1" dirty="0" smtClean="0">
                <a:solidFill>
                  <a:srgbClr val="FFFF00"/>
                </a:solidFill>
              </a:rPr>
              <a:t>Соацр</a:t>
            </a:r>
            <a:r>
              <a:rPr lang="ru-RU" dirty="0">
                <a:solidFill>
                  <a:schemeClr val="tx1"/>
                </a:solidFill>
              </a:rPr>
              <a:t>,</a:t>
            </a:r>
            <a:endParaRPr lang="ru-RU" dirty="0" smtClean="0">
              <a:solidFill>
                <a:schemeClr val="tx1"/>
              </a:solidFill>
            </a:endParaRPr>
          </a:p>
          <a:p>
            <a:pPr marL="3690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страны-оазисы </a:t>
            </a:r>
            <a:r>
              <a:rPr lang="ru-RU" b="1" dirty="0" err="1">
                <a:solidFill>
                  <a:schemeClr val="tx1"/>
                </a:solidFill>
              </a:rPr>
              <a:t>Азора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Тумыгор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marL="3690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Горы </a:t>
            </a:r>
            <a:r>
              <a:rPr lang="ru-RU" b="1" dirty="0" err="1" smtClean="0">
                <a:solidFill>
                  <a:schemeClr val="tx1"/>
                </a:solidFill>
              </a:rPr>
              <a:t>Лизиазира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b="1" dirty="0" smtClean="0">
                <a:solidFill>
                  <a:schemeClr val="tx1"/>
                </a:solidFill>
              </a:rPr>
              <a:t>Лазоревая</a:t>
            </a:r>
            <a:r>
              <a:rPr lang="ru-RU" dirty="0" smtClean="0">
                <a:solidFill>
                  <a:schemeClr val="tx1"/>
                </a:solidFill>
              </a:rPr>
              <a:t> роща.</a:t>
            </a:r>
          </a:p>
          <a:p>
            <a:pPr marL="36900" indent="0"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marL="3690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похожи на земные названия							</a:t>
            </a:r>
            <a:r>
              <a:rPr lang="ru-RU" i="1" dirty="0" smtClean="0">
                <a:solidFill>
                  <a:schemeClr val="tx1"/>
                </a:solidFill>
              </a:rPr>
              <a:t>экзотичны</a:t>
            </a:r>
            <a:endParaRPr lang="ru-RU" i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5938084" y="2603944"/>
            <a:ext cx="542925" cy="485775"/>
          </a:xfrm>
          <a:prstGeom prst="downArrow">
            <a:avLst/>
          </a:prstGeom>
          <a:solidFill>
            <a:srgbClr val="CC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5081352" y="5424110"/>
            <a:ext cx="790575" cy="292894"/>
          </a:xfrm>
          <a:prstGeom prst="straightConnector1">
            <a:avLst/>
          </a:prstGeom>
          <a:ln>
            <a:solidFill>
              <a:srgbClr val="99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481009" y="5451584"/>
            <a:ext cx="790575" cy="292894"/>
          </a:xfrm>
          <a:prstGeom prst="straightConnector1">
            <a:avLst/>
          </a:prstGeom>
          <a:ln>
            <a:solidFill>
              <a:srgbClr val="99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2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Сланец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D5CBAF11-69B7-47EA-BC01-41F77058C2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247</TotalTime>
  <Words>404</Words>
  <Application>Microsoft Office PowerPoint</Application>
  <PresentationFormat>Произвольный</PresentationFormat>
  <Paragraphs>124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Сланец</vt:lpstr>
      <vt:lpstr>Имена собственные в фантастических романах советских писателей</vt:lpstr>
      <vt:lpstr>Презентация PowerPoint</vt:lpstr>
      <vt:lpstr>А. Н. Толстой:  научно-фантастический роман «Аэлита»</vt:lpstr>
      <vt:lpstr>Марсиане</vt:lpstr>
      <vt:lpstr>Презентация PowerPoint</vt:lpstr>
      <vt:lpstr>Аэлита</vt:lpstr>
      <vt:lpstr>Имена древних атлантов  (жителей Атлантиды)</vt:lpstr>
      <vt:lpstr>Имена марсиан (и атлантов)</vt:lpstr>
      <vt:lpstr>Пространство Марса</vt:lpstr>
      <vt:lpstr>Продуманный мир Марса</vt:lpstr>
      <vt:lpstr>Площадь Высшего Совета  и  Дом Совета инженеров</vt:lpstr>
      <vt:lpstr>Странные объекты Марса и  их удивительные названия</vt:lpstr>
      <vt:lpstr>Имена собственные 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Имена собственные в фантастических романах советских писателей</dc:title>
  <dc:creator>Света Мякишева</dc:creator>
  <cp:lastModifiedBy>Пользователь</cp:lastModifiedBy>
  <cp:revision>87</cp:revision>
  <dcterms:created xsi:type="dcterms:W3CDTF">2020-04-15T20:35:32Z</dcterms:created>
  <dcterms:modified xsi:type="dcterms:W3CDTF">2020-04-25T15:40:22Z</dcterms:modified>
</cp:coreProperties>
</file>